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6.xml" ContentType="application/vnd.openxmlformats-officedocument.presentationml.tags+xml"/>
  <Override PartName="/ppt/notesSlides/notesSlide25.xml" ContentType="application/vnd.openxmlformats-officedocument.presentationml.notesSlide+xml"/>
  <Override PartName="/ppt/tags/tag7.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8.xml" ContentType="application/vnd.openxmlformats-officedocument.presentationml.tags+xml"/>
  <Override PartName="/ppt/notesSlides/notesSlide30.xml" ContentType="application/vnd.openxmlformats-officedocument.presentationml.notesSlide+xml"/>
  <Override PartName="/ppt/tags/tag9.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0.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5" r:id="rId3"/>
  </p:sldMasterIdLst>
  <p:notesMasterIdLst>
    <p:notesMasterId r:id="rId45"/>
  </p:notesMasterIdLst>
  <p:handoutMasterIdLst>
    <p:handoutMasterId r:id="rId46"/>
  </p:handoutMasterIdLst>
  <p:sldIdLst>
    <p:sldId id="256" r:id="rId4"/>
    <p:sldId id="381" r:id="rId5"/>
    <p:sldId id="384" r:id="rId6"/>
    <p:sldId id="382" r:id="rId7"/>
    <p:sldId id="383" r:id="rId8"/>
    <p:sldId id="385" r:id="rId9"/>
    <p:sldId id="390" r:id="rId10"/>
    <p:sldId id="391" r:id="rId11"/>
    <p:sldId id="394" r:id="rId12"/>
    <p:sldId id="393" r:id="rId13"/>
    <p:sldId id="380" r:id="rId14"/>
    <p:sldId id="300" r:id="rId15"/>
    <p:sldId id="335" r:id="rId16"/>
    <p:sldId id="319" r:id="rId17"/>
    <p:sldId id="312" r:id="rId18"/>
    <p:sldId id="386" r:id="rId19"/>
    <p:sldId id="336" r:id="rId20"/>
    <p:sldId id="370" r:id="rId21"/>
    <p:sldId id="330" r:id="rId22"/>
    <p:sldId id="323" r:id="rId23"/>
    <p:sldId id="344" r:id="rId24"/>
    <p:sldId id="345" r:id="rId25"/>
    <p:sldId id="347" r:id="rId26"/>
    <p:sldId id="268" r:id="rId27"/>
    <p:sldId id="315" r:id="rId28"/>
    <p:sldId id="353" r:id="rId29"/>
    <p:sldId id="354" r:id="rId30"/>
    <p:sldId id="324" r:id="rId31"/>
    <p:sldId id="311" r:id="rId32"/>
    <p:sldId id="333" r:id="rId33"/>
    <p:sldId id="388" r:id="rId34"/>
    <p:sldId id="358" r:id="rId35"/>
    <p:sldId id="375" r:id="rId36"/>
    <p:sldId id="376" r:id="rId37"/>
    <p:sldId id="317" r:id="rId38"/>
    <p:sldId id="378" r:id="rId39"/>
    <p:sldId id="359" r:id="rId40"/>
    <p:sldId id="360" r:id="rId41"/>
    <p:sldId id="349" r:id="rId42"/>
    <p:sldId id="326" r:id="rId43"/>
    <p:sldId id="357" r:id="rId44"/>
  </p:sldIdLst>
  <p:sldSz cx="9144000" cy="6858000" type="screen4x3"/>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3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B5A2"/>
    <a:srgbClr val="0088A8"/>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51" autoAdjust="0"/>
    <p:restoredTop sz="67940" autoAdjust="0"/>
  </p:normalViewPr>
  <p:slideViewPr>
    <p:cSldViewPr>
      <p:cViewPr varScale="1">
        <p:scale>
          <a:sx n="59" d="100"/>
          <a:sy n="59" d="100"/>
        </p:scale>
        <p:origin x="1104" y="66"/>
      </p:cViewPr>
      <p:guideLst>
        <p:guide orient="horz" pos="2160"/>
        <p:guide pos="28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95347"/>
          </a:xfrm>
          <a:prstGeom prst="rect">
            <a:avLst/>
          </a:prstGeom>
        </p:spPr>
        <p:txBody>
          <a:bodyPr vert="horz" lIns="90718" tIns="45359" rIns="90718" bIns="45359" rtlCol="0"/>
          <a:lstStyle>
            <a:lvl1pPr algn="l">
              <a:defRPr sz="1200"/>
            </a:lvl1pPr>
          </a:lstStyle>
          <a:p>
            <a:endParaRPr lang="en-GB"/>
          </a:p>
        </p:txBody>
      </p:sp>
      <p:sp>
        <p:nvSpPr>
          <p:cNvPr id="3" name="Date Placeholder 2"/>
          <p:cNvSpPr>
            <a:spLocks noGrp="1"/>
          </p:cNvSpPr>
          <p:nvPr>
            <p:ph type="dt" sz="quarter" idx="1"/>
          </p:nvPr>
        </p:nvSpPr>
        <p:spPr>
          <a:xfrm>
            <a:off x="3777607" y="1"/>
            <a:ext cx="2889938" cy="495347"/>
          </a:xfrm>
          <a:prstGeom prst="rect">
            <a:avLst/>
          </a:prstGeom>
        </p:spPr>
        <p:txBody>
          <a:bodyPr vert="horz" lIns="90718" tIns="45359" rIns="90718" bIns="45359" rtlCol="0"/>
          <a:lstStyle>
            <a:lvl1pPr algn="r">
              <a:defRPr sz="1200"/>
            </a:lvl1pPr>
          </a:lstStyle>
          <a:p>
            <a:fld id="{8DA3A660-38D5-4D68-9A33-640C0B1EF76A}" type="datetimeFigureOut">
              <a:rPr lang="en-GB" smtClean="0"/>
              <a:pPr/>
              <a:t>27/02/2018</a:t>
            </a:fld>
            <a:endParaRPr lang="en-GB"/>
          </a:p>
        </p:txBody>
      </p:sp>
      <p:sp>
        <p:nvSpPr>
          <p:cNvPr id="4" name="Footer Placeholder 3"/>
          <p:cNvSpPr>
            <a:spLocks noGrp="1"/>
          </p:cNvSpPr>
          <p:nvPr>
            <p:ph type="ftr" sz="quarter" idx="2"/>
          </p:nvPr>
        </p:nvSpPr>
        <p:spPr>
          <a:xfrm>
            <a:off x="0" y="9377317"/>
            <a:ext cx="2889938" cy="495346"/>
          </a:xfrm>
          <a:prstGeom prst="rect">
            <a:avLst/>
          </a:prstGeom>
        </p:spPr>
        <p:txBody>
          <a:bodyPr vert="horz" lIns="90718" tIns="45359" rIns="90718" bIns="45359"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377317"/>
            <a:ext cx="2889938" cy="495346"/>
          </a:xfrm>
          <a:prstGeom prst="rect">
            <a:avLst/>
          </a:prstGeom>
        </p:spPr>
        <p:txBody>
          <a:bodyPr vert="horz" lIns="90718" tIns="45359" rIns="90718" bIns="45359" rtlCol="0" anchor="b"/>
          <a:lstStyle>
            <a:lvl1pPr algn="r">
              <a:defRPr sz="1200"/>
            </a:lvl1pPr>
          </a:lstStyle>
          <a:p>
            <a:fld id="{D193CDC0-B3D8-49DA-AF45-80029A7C9F26}" type="slidenum">
              <a:rPr lang="en-GB" smtClean="0"/>
              <a:pPr/>
              <a:t>‹#›</a:t>
            </a:fld>
            <a:endParaRPr lang="en-GB"/>
          </a:p>
        </p:txBody>
      </p:sp>
    </p:spTree>
    <p:extLst>
      <p:ext uri="{BB962C8B-B14F-4D97-AF65-F5344CB8AC3E}">
        <p14:creationId xmlns:p14="http://schemas.microsoft.com/office/powerpoint/2010/main" val="2968746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95347"/>
          </a:xfrm>
          <a:prstGeom prst="rect">
            <a:avLst/>
          </a:prstGeom>
        </p:spPr>
        <p:txBody>
          <a:bodyPr vert="horz" lIns="90718" tIns="45359" rIns="90718" bIns="45359" rtlCol="0"/>
          <a:lstStyle>
            <a:lvl1pPr algn="l">
              <a:defRPr sz="1200"/>
            </a:lvl1pPr>
          </a:lstStyle>
          <a:p>
            <a:endParaRPr lang="en-GB"/>
          </a:p>
        </p:txBody>
      </p:sp>
      <p:sp>
        <p:nvSpPr>
          <p:cNvPr id="3" name="Date Placeholder 2"/>
          <p:cNvSpPr>
            <a:spLocks noGrp="1"/>
          </p:cNvSpPr>
          <p:nvPr>
            <p:ph type="dt" idx="1"/>
          </p:nvPr>
        </p:nvSpPr>
        <p:spPr>
          <a:xfrm>
            <a:off x="3777607" y="1"/>
            <a:ext cx="2889938" cy="495347"/>
          </a:xfrm>
          <a:prstGeom prst="rect">
            <a:avLst/>
          </a:prstGeom>
        </p:spPr>
        <p:txBody>
          <a:bodyPr vert="horz" lIns="90718" tIns="45359" rIns="90718" bIns="45359" rtlCol="0"/>
          <a:lstStyle>
            <a:lvl1pPr algn="r">
              <a:defRPr sz="1200"/>
            </a:lvl1pPr>
          </a:lstStyle>
          <a:p>
            <a:fld id="{B9397BA2-0F84-428B-B6D2-38BC6170E88B}" type="datetimeFigureOut">
              <a:rPr lang="en-GB" smtClean="0"/>
              <a:pPr/>
              <a:t>27/02/2018</a:t>
            </a:fld>
            <a:endParaRPr lang="en-GB"/>
          </a:p>
        </p:txBody>
      </p:sp>
      <p:sp>
        <p:nvSpPr>
          <p:cNvPr id="4" name="Slide Image Placeholder 3"/>
          <p:cNvSpPr>
            <a:spLocks noGrp="1" noRot="1" noChangeAspect="1"/>
          </p:cNvSpPr>
          <p:nvPr>
            <p:ph type="sldImg" idx="2"/>
          </p:nvPr>
        </p:nvSpPr>
        <p:spPr>
          <a:xfrm>
            <a:off x="1112838" y="1233488"/>
            <a:ext cx="4443412" cy="3333750"/>
          </a:xfrm>
          <a:prstGeom prst="rect">
            <a:avLst/>
          </a:prstGeom>
          <a:noFill/>
          <a:ln w="12700">
            <a:solidFill>
              <a:prstClr val="black"/>
            </a:solidFill>
          </a:ln>
        </p:spPr>
        <p:txBody>
          <a:bodyPr vert="horz" lIns="90718" tIns="45359" rIns="90718" bIns="45359" rtlCol="0" anchor="ctr"/>
          <a:lstStyle/>
          <a:p>
            <a:endParaRPr lang="en-GB"/>
          </a:p>
        </p:txBody>
      </p:sp>
      <p:sp>
        <p:nvSpPr>
          <p:cNvPr id="5" name="Notes Placeholder 4"/>
          <p:cNvSpPr>
            <a:spLocks noGrp="1"/>
          </p:cNvSpPr>
          <p:nvPr>
            <p:ph type="body" sz="quarter" idx="3"/>
          </p:nvPr>
        </p:nvSpPr>
        <p:spPr>
          <a:xfrm>
            <a:off x="666909" y="4751219"/>
            <a:ext cx="5335270" cy="3887361"/>
          </a:xfrm>
          <a:prstGeom prst="rect">
            <a:avLst/>
          </a:prstGeom>
        </p:spPr>
        <p:txBody>
          <a:bodyPr vert="horz" lIns="90718" tIns="45359" rIns="90718" bIns="453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889938" cy="495346"/>
          </a:xfrm>
          <a:prstGeom prst="rect">
            <a:avLst/>
          </a:prstGeom>
        </p:spPr>
        <p:txBody>
          <a:bodyPr vert="horz" lIns="90718" tIns="45359" rIns="90718" bIns="45359"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77317"/>
            <a:ext cx="2889938" cy="495346"/>
          </a:xfrm>
          <a:prstGeom prst="rect">
            <a:avLst/>
          </a:prstGeom>
        </p:spPr>
        <p:txBody>
          <a:bodyPr vert="horz" lIns="90718" tIns="45359" rIns="90718" bIns="45359" rtlCol="0" anchor="b"/>
          <a:lstStyle>
            <a:lvl1pPr algn="r">
              <a:defRPr sz="1200"/>
            </a:lvl1pPr>
          </a:lstStyle>
          <a:p>
            <a:fld id="{447F63DF-1688-40E7-A079-BB518ED80789}" type="slidenum">
              <a:rPr lang="en-GB" smtClean="0"/>
              <a:pPr/>
              <a:t>‹#›</a:t>
            </a:fld>
            <a:endParaRPr lang="en-GB"/>
          </a:p>
        </p:txBody>
      </p:sp>
    </p:spTree>
    <p:extLst>
      <p:ext uri="{BB962C8B-B14F-4D97-AF65-F5344CB8AC3E}">
        <p14:creationId xmlns:p14="http://schemas.microsoft.com/office/powerpoint/2010/main" val="2678794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7F63DF-1688-40E7-A079-BB518ED80789}" type="slidenum">
              <a:rPr lang="en-GB" smtClean="0"/>
              <a:pPr/>
              <a:t>1</a:t>
            </a:fld>
            <a:endParaRPr lang="en-GB"/>
          </a:p>
        </p:txBody>
      </p:sp>
    </p:spTree>
    <p:extLst>
      <p:ext uri="{BB962C8B-B14F-4D97-AF65-F5344CB8AC3E}">
        <p14:creationId xmlns:p14="http://schemas.microsoft.com/office/powerpoint/2010/main" val="3326831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xmlns="" id="{1BAA2C17-7314-4F6A-925A-9B2523C76D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xmlns="" id="{4C58D24C-E3C5-4583-8D90-49E60D38F1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1988" name="Slide Number Placeholder 3">
            <a:extLst>
              <a:ext uri="{FF2B5EF4-FFF2-40B4-BE49-F238E27FC236}">
                <a16:creationId xmlns:a16="http://schemas.microsoft.com/office/drawing/2014/main" xmlns="" id="{3EAC9DEF-1750-4AA5-A887-F53A04EB57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A52716-9284-467D-B4D8-0C3AACD02695}" type="slidenum">
              <a:rPr lang="en-GB" altLang="en-US" smtClean="0">
                <a:solidFill>
                  <a:prstClr val="black"/>
                </a:solidFill>
              </a:rPr>
              <a:pPr/>
              <a:t>10</a:t>
            </a:fld>
            <a:endParaRPr lang="en-GB" altLang="en-US">
              <a:solidFill>
                <a:prstClr val="black"/>
              </a:solidFill>
            </a:endParaRPr>
          </a:p>
        </p:txBody>
      </p:sp>
    </p:spTree>
    <p:extLst>
      <p:ext uri="{BB962C8B-B14F-4D97-AF65-F5344CB8AC3E}">
        <p14:creationId xmlns:p14="http://schemas.microsoft.com/office/powerpoint/2010/main" val="2311841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Only</a:t>
            </a:r>
            <a:r>
              <a:rPr lang="en-GB" baseline="0" dirty="0"/>
              <a:t> way in which the House of Commons parallels other four nations’ seating layout is Select Committees (picture shows UK Youth Select Committee in a Select Committee Room in Portcullis House). In 2017, the UK Youth Select Committee looked into issues surrounding negative body image following a noticeable increase in body confidence issues in the UK. More information and reports can be found at the British Youth Council website http://www.byc.org.uk/uk/youth-select-committee</a:t>
            </a:r>
          </a:p>
          <a:p>
            <a:endParaRPr lang="en-GB" dirty="0"/>
          </a:p>
        </p:txBody>
      </p:sp>
      <p:sp>
        <p:nvSpPr>
          <p:cNvPr id="4" name="Slide Number Placeholder 3"/>
          <p:cNvSpPr>
            <a:spLocks noGrp="1"/>
          </p:cNvSpPr>
          <p:nvPr>
            <p:ph type="sldNum" sz="quarter" idx="10"/>
          </p:nvPr>
        </p:nvSpPr>
        <p:spPr/>
        <p:txBody>
          <a:bodyPr/>
          <a:lstStyle/>
          <a:p>
            <a:fld id="{447F63DF-1688-40E7-A079-BB518ED80789}" type="slidenum">
              <a:rPr lang="en-GB" smtClean="0"/>
              <a:pPr/>
              <a:t>11</a:t>
            </a:fld>
            <a:endParaRPr lang="en-GB"/>
          </a:p>
        </p:txBody>
      </p:sp>
    </p:spTree>
    <p:extLst>
      <p:ext uri="{BB962C8B-B14F-4D97-AF65-F5344CB8AC3E}">
        <p14:creationId xmlns:p14="http://schemas.microsoft.com/office/powerpoint/2010/main" val="1232953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ea typeface="ＭＳ Ｐゴシック" panose="020B0600070205080204" pitchFamily="34" charset="-128"/>
              </a:defRPr>
            </a:lvl1pPr>
            <a:lvl2pPr marL="37632064" indent="-37178476">
              <a:defRPr sz="1400">
                <a:solidFill>
                  <a:schemeClr val="tx1"/>
                </a:solidFill>
                <a:latin typeface="Arial" panose="020B0604020202020204" pitchFamily="34" charset="0"/>
                <a:ea typeface="ＭＳ Ｐゴシック" panose="020B0600070205080204" pitchFamily="34" charset="-128"/>
              </a:defRPr>
            </a:lvl2pPr>
            <a:lvl3pPr marL="1133970" indent="-226794">
              <a:defRPr sz="1400">
                <a:solidFill>
                  <a:schemeClr val="tx1"/>
                </a:solidFill>
                <a:latin typeface="Arial" panose="020B0604020202020204" pitchFamily="34" charset="0"/>
                <a:ea typeface="ＭＳ Ｐゴシック" panose="020B0600070205080204" pitchFamily="34" charset="-128"/>
              </a:defRPr>
            </a:lvl3pPr>
            <a:lvl4pPr marL="1587558" indent="-226794">
              <a:defRPr sz="1400">
                <a:solidFill>
                  <a:schemeClr val="tx1"/>
                </a:solidFill>
                <a:latin typeface="Arial" panose="020B0604020202020204" pitchFamily="34" charset="0"/>
                <a:ea typeface="ＭＳ Ｐゴシック" panose="020B0600070205080204" pitchFamily="34" charset="-128"/>
              </a:defRPr>
            </a:lvl4pPr>
            <a:lvl5pPr marL="2041147" indent="-226794">
              <a:defRPr sz="1400">
                <a:solidFill>
                  <a:schemeClr val="tx1"/>
                </a:solidFill>
                <a:latin typeface="Arial" panose="020B0604020202020204" pitchFamily="34" charset="0"/>
                <a:ea typeface="ＭＳ Ｐゴシック" panose="020B0600070205080204" pitchFamily="34" charset="-128"/>
              </a:defRPr>
            </a:lvl5pPr>
            <a:lvl6pPr marL="2494735" indent="-226794"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48323" indent="-226794"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01911" indent="-226794"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55499" indent="-226794"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fld id="{58BBF601-650B-4F24-BC40-302583E1FB49}" type="slidenum">
              <a:rPr lang="en-GB" altLang="en-US" sz="1200"/>
              <a:pPr/>
              <a:t>12</a:t>
            </a:fld>
            <a:endParaRPr lang="en-GB" altLang="en-US" sz="12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This is where laws are made. The Commons can’t make laws on its own. Parliament is made up of three individual parts (not two as many people think):</a:t>
            </a:r>
            <a:r>
              <a:rPr lang="en-US" altLang="en-US" baseline="0" dirty="0">
                <a:latin typeface="Arial" panose="020B0604020202020204" pitchFamily="34" charset="0"/>
              </a:rPr>
              <a:t> House of Commons; House of Lords; Monarch. All three parts need to agree to any laws that are proposed. Parliament checks (scrutinizes) the work of Government (the executive) to make sure that the laws it proposes are fair and appropriate.</a:t>
            </a:r>
            <a:endParaRPr lang="en-US" altLang="en-US" dirty="0">
              <a:latin typeface="Arial" panose="020B0604020202020204" pitchFamily="34" charset="0"/>
            </a:endParaRPr>
          </a:p>
        </p:txBody>
      </p:sp>
    </p:spTree>
    <p:extLst>
      <p:ext uri="{BB962C8B-B14F-4D97-AF65-F5344CB8AC3E}">
        <p14:creationId xmlns:p14="http://schemas.microsoft.com/office/powerpoint/2010/main" val="1159499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ea typeface="ＭＳ Ｐゴシック" panose="020B0600070205080204" pitchFamily="34" charset="-128"/>
              </a:defRPr>
            </a:lvl1pPr>
            <a:lvl2pPr marL="37632064" indent="-37178476">
              <a:defRPr sz="1400">
                <a:solidFill>
                  <a:schemeClr val="tx1"/>
                </a:solidFill>
                <a:latin typeface="Arial" panose="020B0604020202020204" pitchFamily="34" charset="0"/>
                <a:ea typeface="ＭＳ Ｐゴシック" panose="020B0600070205080204" pitchFamily="34" charset="-128"/>
              </a:defRPr>
            </a:lvl2pPr>
            <a:lvl3pPr marL="1133970" indent="-226794">
              <a:defRPr sz="1400">
                <a:solidFill>
                  <a:schemeClr val="tx1"/>
                </a:solidFill>
                <a:latin typeface="Arial" panose="020B0604020202020204" pitchFamily="34" charset="0"/>
                <a:ea typeface="ＭＳ Ｐゴシック" panose="020B0600070205080204" pitchFamily="34" charset="-128"/>
              </a:defRPr>
            </a:lvl3pPr>
            <a:lvl4pPr marL="1587558" indent="-226794">
              <a:defRPr sz="1400">
                <a:solidFill>
                  <a:schemeClr val="tx1"/>
                </a:solidFill>
                <a:latin typeface="Arial" panose="020B0604020202020204" pitchFamily="34" charset="0"/>
                <a:ea typeface="ＭＳ Ｐゴシック" panose="020B0600070205080204" pitchFamily="34" charset="-128"/>
              </a:defRPr>
            </a:lvl4pPr>
            <a:lvl5pPr marL="2041147" indent="-226794">
              <a:defRPr sz="1400">
                <a:solidFill>
                  <a:schemeClr val="tx1"/>
                </a:solidFill>
                <a:latin typeface="Arial" panose="020B0604020202020204" pitchFamily="34" charset="0"/>
                <a:ea typeface="ＭＳ Ｐゴシック" panose="020B0600070205080204" pitchFamily="34" charset="-128"/>
              </a:defRPr>
            </a:lvl5pPr>
            <a:lvl6pPr marL="2494735" indent="-226794"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48323" indent="-226794"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01911" indent="-226794"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55499" indent="-226794"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fld id="{5E899401-8E1F-4B6A-8D57-7DF098D0A16F}" type="slidenum">
              <a:rPr lang="en-GB" altLang="en-US" sz="1200"/>
              <a:pPr/>
              <a:t>13</a:t>
            </a:fld>
            <a:endParaRPr lang="en-GB" altLang="en-US"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666598" y="4688722"/>
            <a:ext cx="5335893" cy="44426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There are 650 MPs in</a:t>
            </a:r>
            <a:r>
              <a:rPr lang="en-US" altLang="en-US" baseline="0" dirty="0">
                <a:latin typeface="Arial" panose="020B0604020202020204" pitchFamily="34" charset="0"/>
              </a:rPr>
              <a:t> the UK. There are about 70,000 voters in each constituency. You can check the details for your constituency here http://www.parliament.uk/mps-lords-and-offices/mps/</a:t>
            </a:r>
          </a:p>
          <a:p>
            <a:pPr eaLnBrk="1" hangingPunct="1"/>
            <a:endParaRPr lang="en-US" altLang="en-US" baseline="0" dirty="0">
              <a:latin typeface="Arial" panose="020B0604020202020204" pitchFamily="34" charset="0"/>
            </a:endParaRPr>
          </a:p>
          <a:p>
            <a:pPr eaLnBrk="1" hangingPunct="1"/>
            <a:r>
              <a:rPr lang="en-US" altLang="en-US" baseline="0" dirty="0">
                <a:latin typeface="Arial" panose="020B0604020202020204" pitchFamily="34" charset="0"/>
              </a:rPr>
              <a:t>There are boundary changes proposed for 2018. For more information, see http://boundarycommissionforengland.independent.gov.uk/</a:t>
            </a:r>
          </a:p>
          <a:p>
            <a:pPr eaLnBrk="1" hangingPunct="1"/>
            <a:endParaRPr lang="en-US" altLang="en-US" dirty="0">
              <a:latin typeface="Arial" panose="020B0604020202020204" pitchFamily="34" charset="0"/>
            </a:endParaRPr>
          </a:p>
        </p:txBody>
      </p:sp>
    </p:spTree>
    <p:custDataLst>
      <p:tags r:id="rId1"/>
    </p:custDataLst>
    <p:extLst>
      <p:ext uri="{BB962C8B-B14F-4D97-AF65-F5344CB8AC3E}">
        <p14:creationId xmlns:p14="http://schemas.microsoft.com/office/powerpoint/2010/main" val="774720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191 women</a:t>
            </a:r>
            <a:r>
              <a:rPr lang="en-GB" baseline="0" dirty="0"/>
              <a:t> were elected to Parliament in May 2015, </a:t>
            </a:r>
            <a:r>
              <a:rPr lang="en-GB" b="1" baseline="0" dirty="0"/>
              <a:t>29</a:t>
            </a:r>
            <a:r>
              <a:rPr lang="en-GB" b="1" dirty="0"/>
              <a:t>% </a:t>
            </a:r>
            <a:r>
              <a:rPr lang="en-GB" dirty="0"/>
              <a:t>of the House of Commons</a:t>
            </a:r>
            <a:r>
              <a:rPr lang="en-GB" baseline="0" dirty="0"/>
              <a:t> (205 women, 26% in the House of Lords). In June 2017, 208 were elected to Parliament, </a:t>
            </a:r>
            <a:r>
              <a:rPr lang="en-GB" b="1" baseline="0" dirty="0"/>
              <a:t>32%</a:t>
            </a:r>
            <a:r>
              <a:rPr lang="en-GB" baseline="0" dirty="0"/>
              <a:t> of the House of Commons</a:t>
            </a:r>
            <a:endParaRPr lang="en-GB" dirty="0"/>
          </a:p>
        </p:txBody>
      </p:sp>
      <p:sp>
        <p:nvSpPr>
          <p:cNvPr id="4" name="Slide Number Placeholder 3"/>
          <p:cNvSpPr>
            <a:spLocks noGrp="1"/>
          </p:cNvSpPr>
          <p:nvPr>
            <p:ph type="sldNum" sz="quarter" idx="10"/>
          </p:nvPr>
        </p:nvSpPr>
        <p:spPr/>
        <p:txBody>
          <a:bodyPr/>
          <a:lstStyle/>
          <a:p>
            <a:fld id="{447F63DF-1688-40E7-A079-BB518ED80789}" type="slidenum">
              <a:rPr lang="en-GB" smtClean="0"/>
              <a:pPr/>
              <a:t>14</a:t>
            </a:fld>
            <a:endParaRPr lang="en-GB"/>
          </a:p>
        </p:txBody>
      </p:sp>
    </p:spTree>
    <p:extLst>
      <p:ext uri="{BB962C8B-B14F-4D97-AF65-F5344CB8AC3E}">
        <p14:creationId xmlns:p14="http://schemas.microsoft.com/office/powerpoint/2010/main" val="2866198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now</a:t>
            </a:r>
            <a:r>
              <a:rPr lang="en-GB" baseline="0" dirty="0"/>
              <a:t> have to be 18 to stand as an MP (21 until 2010-15 Coalition </a:t>
            </a:r>
            <a:r>
              <a:rPr lang="en-GB" baseline="0" dirty="0" err="1"/>
              <a:t>Govt</a:t>
            </a:r>
            <a:r>
              <a:rPr lang="en-GB" baseline="0" dirty="0"/>
              <a:t>) </a:t>
            </a:r>
            <a:r>
              <a:rPr lang="en-GB" dirty="0"/>
              <a:t>Mhairi Black MP won Paisley and Renfrewshire South for the SNP in May 2015 aged 20 and 237 days old. She is the youngest MP since Christopher Monck, 2nd Duke of Albemarle, who was 13 when he was elected as an MP in Devon in 1667.</a:t>
            </a:r>
          </a:p>
        </p:txBody>
      </p:sp>
      <p:sp>
        <p:nvSpPr>
          <p:cNvPr id="4" name="Slide Number Placeholder 3"/>
          <p:cNvSpPr>
            <a:spLocks noGrp="1"/>
          </p:cNvSpPr>
          <p:nvPr>
            <p:ph type="sldNum" sz="quarter" idx="10"/>
          </p:nvPr>
        </p:nvSpPr>
        <p:spPr/>
        <p:txBody>
          <a:bodyPr/>
          <a:lstStyle/>
          <a:p>
            <a:fld id="{447F63DF-1688-40E7-A079-BB518ED80789}" type="slidenum">
              <a:rPr lang="en-GB" smtClean="0"/>
              <a:pPr/>
              <a:t>15</a:t>
            </a:fld>
            <a:endParaRPr lang="en-GB"/>
          </a:p>
        </p:txBody>
      </p:sp>
    </p:spTree>
    <p:extLst>
      <p:ext uri="{BB962C8B-B14F-4D97-AF65-F5344CB8AC3E}">
        <p14:creationId xmlns:p14="http://schemas.microsoft.com/office/powerpoint/2010/main" val="1702864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youngest member of the House of Lords is Baroness </a:t>
            </a:r>
            <a:r>
              <a:rPr lang="en-GB" baseline="0" dirty="0" err="1"/>
              <a:t>Bertin</a:t>
            </a:r>
            <a:r>
              <a:rPr lang="en-GB" baseline="0" dirty="0"/>
              <a:t>, Gabrielle </a:t>
            </a:r>
            <a:r>
              <a:rPr lang="en-GB" baseline="0" dirty="0" err="1"/>
              <a:t>Bertin</a:t>
            </a:r>
            <a:r>
              <a:rPr lang="en-GB" baseline="0" dirty="0"/>
              <a:t>, born 1978 and formerly Director of Communications to David Cameron 2005 </a:t>
            </a:r>
            <a:r>
              <a:rPr lang="en-US" baseline="0" dirty="0"/>
              <a:t>–</a:t>
            </a:r>
            <a:r>
              <a:rPr lang="en-GB" baseline="0" dirty="0"/>
              <a:t> 16. She is a Member of the House of Lords Communications Committee and also a Trustee of KIDS charity </a:t>
            </a:r>
            <a:r>
              <a:rPr lang="en-GB" baseline="0" dirty="0" err="1"/>
              <a:t>kids.org.uk</a:t>
            </a:r>
            <a:r>
              <a:rPr lang="en-GB" baseline="0" dirty="0"/>
              <a:t>  Lord Wei, born 1977, is the youngest male peer. Nat Wei, the first member of the Chinese community to be appointed to the House of Lords, is also a co-founder of Teach First. Both are Conservative peers.</a:t>
            </a:r>
            <a:endParaRPr lang="en-GB" dirty="0"/>
          </a:p>
        </p:txBody>
      </p:sp>
      <p:sp>
        <p:nvSpPr>
          <p:cNvPr id="4" name="Slide Number Placeholder 3"/>
          <p:cNvSpPr>
            <a:spLocks noGrp="1"/>
          </p:cNvSpPr>
          <p:nvPr>
            <p:ph type="sldNum" sz="quarter" idx="10"/>
          </p:nvPr>
        </p:nvSpPr>
        <p:spPr/>
        <p:txBody>
          <a:bodyPr/>
          <a:lstStyle/>
          <a:p>
            <a:fld id="{447F63DF-1688-40E7-A079-BB518ED80789}"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3522371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ea typeface="ＭＳ Ｐゴシック" panose="020B0600070205080204" pitchFamily="34" charset="-128"/>
              </a:defRPr>
            </a:lvl1pPr>
            <a:lvl2pPr marL="37632064" indent="-37178476">
              <a:defRPr sz="1400">
                <a:solidFill>
                  <a:schemeClr val="tx1"/>
                </a:solidFill>
                <a:latin typeface="Arial" panose="020B0604020202020204" pitchFamily="34" charset="0"/>
                <a:ea typeface="ＭＳ Ｐゴシック" panose="020B0600070205080204" pitchFamily="34" charset="-128"/>
              </a:defRPr>
            </a:lvl2pPr>
            <a:lvl3pPr marL="1133970" indent="-226794">
              <a:defRPr sz="1400">
                <a:solidFill>
                  <a:schemeClr val="tx1"/>
                </a:solidFill>
                <a:latin typeface="Arial" panose="020B0604020202020204" pitchFamily="34" charset="0"/>
                <a:ea typeface="ＭＳ Ｐゴシック" panose="020B0600070205080204" pitchFamily="34" charset="-128"/>
              </a:defRPr>
            </a:lvl3pPr>
            <a:lvl4pPr marL="1587558" indent="-226794">
              <a:defRPr sz="1400">
                <a:solidFill>
                  <a:schemeClr val="tx1"/>
                </a:solidFill>
                <a:latin typeface="Arial" panose="020B0604020202020204" pitchFamily="34" charset="0"/>
                <a:ea typeface="ＭＳ Ｐゴシック" panose="020B0600070205080204" pitchFamily="34" charset="-128"/>
              </a:defRPr>
            </a:lvl4pPr>
            <a:lvl5pPr marL="2041147" indent="-226794">
              <a:defRPr sz="1400">
                <a:solidFill>
                  <a:schemeClr val="tx1"/>
                </a:solidFill>
                <a:latin typeface="Arial" panose="020B0604020202020204" pitchFamily="34" charset="0"/>
                <a:ea typeface="ＭＳ Ｐゴシック" panose="020B0600070205080204" pitchFamily="34" charset="-128"/>
              </a:defRPr>
            </a:lvl5pPr>
            <a:lvl6pPr marL="2494735" indent="-226794"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48323" indent="-226794"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01911" indent="-226794"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55499" indent="-226794"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fld id="{A5E046EC-1100-48AB-8D21-5E955B1DCB41}" type="slidenum">
              <a:rPr lang="en-GB" altLang="en-US" sz="1200"/>
              <a:pPr/>
              <a:t>17</a:t>
            </a:fld>
            <a:endParaRPr lang="en-GB" alt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666598" y="4688722"/>
            <a:ext cx="5335893" cy="44426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7176">
              <a:defRPr/>
            </a:pPr>
            <a:r>
              <a:rPr lang="en-GB" baseline="0" dirty="0"/>
              <a:t>Numbers correct as of 22.05.16. Numbers don’t include peers who are on leave of absence. Hereditary peers (92) not identified as separate group as they belong to different parties.</a:t>
            </a:r>
            <a:endParaRPr lang="en-GB" dirty="0"/>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730180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Young</a:t>
            </a:r>
            <a:r>
              <a:rPr lang="en-GB" baseline="0" dirty="0"/>
              <a:t> people aged 11-18 can become a member of the </a:t>
            </a:r>
            <a:r>
              <a:rPr lang="en-GB" dirty="0"/>
              <a:t>UK</a:t>
            </a:r>
            <a:r>
              <a:rPr lang="en-GB" baseline="0" dirty="0"/>
              <a:t> Youth Parliament, pictured here in 2014 (the debate was chaired by the Speaker and attended by MPs including William Hague, pictured)</a:t>
            </a:r>
            <a:endParaRPr lang="en-GB" dirty="0"/>
          </a:p>
        </p:txBody>
      </p:sp>
      <p:sp>
        <p:nvSpPr>
          <p:cNvPr id="4" name="Slide Number Placeholder 3"/>
          <p:cNvSpPr>
            <a:spLocks noGrp="1"/>
          </p:cNvSpPr>
          <p:nvPr>
            <p:ph type="sldNum" sz="quarter" idx="10"/>
          </p:nvPr>
        </p:nvSpPr>
        <p:spPr/>
        <p:txBody>
          <a:bodyPr/>
          <a:lstStyle/>
          <a:p>
            <a:fld id="{447F63DF-1688-40E7-A079-BB518ED80789}" type="slidenum">
              <a:rPr lang="en-GB" smtClean="0"/>
              <a:pPr/>
              <a:t>19</a:t>
            </a:fld>
            <a:endParaRPr lang="en-GB"/>
          </a:p>
        </p:txBody>
      </p:sp>
    </p:spTree>
    <p:extLst>
      <p:ext uri="{BB962C8B-B14F-4D97-AF65-F5344CB8AC3E}">
        <p14:creationId xmlns:p14="http://schemas.microsoft.com/office/powerpoint/2010/main" val="1623818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Queen comes</a:t>
            </a:r>
            <a:r>
              <a:rPr lang="en-GB" baseline="0" dirty="0"/>
              <a:t> to Parliament once a year for State Opening. The last time was 18.05.16 and y</a:t>
            </a:r>
            <a:r>
              <a:rPr lang="en-GB" dirty="0"/>
              <a:t>ou can</a:t>
            </a:r>
            <a:r>
              <a:rPr lang="en-GB" baseline="0" dirty="0"/>
              <a:t> watch the whole ceremony on Youtube   https://www.youtube.com/watch?v=ZLJ68StusmA. She’ll next visit Parliament </a:t>
            </a:r>
            <a:r>
              <a:rPr lang="en-GB" baseline="0"/>
              <a:t>on 19.06.17</a:t>
            </a:r>
            <a:endParaRPr lang="en-GB" baseline="0" dirty="0"/>
          </a:p>
          <a:p>
            <a:endParaRPr lang="en-GB" dirty="0"/>
          </a:p>
        </p:txBody>
      </p:sp>
      <p:sp>
        <p:nvSpPr>
          <p:cNvPr id="4" name="Slide Number Placeholder 3"/>
          <p:cNvSpPr>
            <a:spLocks noGrp="1"/>
          </p:cNvSpPr>
          <p:nvPr>
            <p:ph type="sldNum" sz="quarter" idx="10"/>
          </p:nvPr>
        </p:nvSpPr>
        <p:spPr/>
        <p:txBody>
          <a:bodyPr/>
          <a:lstStyle/>
          <a:p>
            <a:fld id="{447F63DF-1688-40E7-A079-BB518ED80789}" type="slidenum">
              <a:rPr lang="en-GB" smtClean="0"/>
              <a:pPr/>
              <a:t>20</a:t>
            </a:fld>
            <a:endParaRPr lang="en-GB"/>
          </a:p>
        </p:txBody>
      </p:sp>
    </p:spTree>
    <p:extLst>
      <p:ext uri="{BB962C8B-B14F-4D97-AF65-F5344CB8AC3E}">
        <p14:creationId xmlns:p14="http://schemas.microsoft.com/office/powerpoint/2010/main" val="1510147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Irish </a:t>
            </a:r>
            <a:r>
              <a:rPr lang="en-GB" dirty="0" err="1"/>
              <a:t>Dail</a:t>
            </a:r>
            <a:endParaRPr lang="en-GB" dirty="0"/>
          </a:p>
        </p:txBody>
      </p:sp>
      <p:sp>
        <p:nvSpPr>
          <p:cNvPr id="4" name="Slide Number Placeholder 3"/>
          <p:cNvSpPr>
            <a:spLocks noGrp="1"/>
          </p:cNvSpPr>
          <p:nvPr>
            <p:ph type="sldNum" sz="quarter" idx="10"/>
          </p:nvPr>
        </p:nvSpPr>
        <p:spPr/>
        <p:txBody>
          <a:bodyPr/>
          <a:lstStyle/>
          <a:p>
            <a:fld id="{447F63DF-1688-40E7-A079-BB518ED80789}" type="slidenum">
              <a:rPr lang="en-GB" smtClean="0"/>
              <a:pPr/>
              <a:t>2</a:t>
            </a:fld>
            <a:endParaRPr lang="en-GB"/>
          </a:p>
        </p:txBody>
      </p:sp>
    </p:spTree>
    <p:extLst>
      <p:ext uri="{BB962C8B-B14F-4D97-AF65-F5344CB8AC3E}">
        <p14:creationId xmlns:p14="http://schemas.microsoft.com/office/powerpoint/2010/main" val="38814706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Numbers in both Houses of Parliament (N.B. Numbers</a:t>
            </a:r>
            <a:r>
              <a:rPr lang="en-GB" baseline="0" dirty="0"/>
              <a:t> in Lords fluctuate)</a:t>
            </a:r>
            <a:endParaRPr lang="en-GB" dirty="0"/>
          </a:p>
        </p:txBody>
      </p:sp>
      <p:sp>
        <p:nvSpPr>
          <p:cNvPr id="4" name="Slide Number Placeholder 3"/>
          <p:cNvSpPr>
            <a:spLocks noGrp="1"/>
          </p:cNvSpPr>
          <p:nvPr>
            <p:ph type="sldNum" sz="quarter" idx="10"/>
          </p:nvPr>
        </p:nvSpPr>
        <p:spPr/>
        <p:txBody>
          <a:bodyPr/>
          <a:lstStyle/>
          <a:p>
            <a:fld id="{447F63DF-1688-40E7-A079-BB518ED80789}" type="slidenum">
              <a:rPr lang="en-GB" smtClean="0"/>
              <a:pPr/>
              <a:t>21</a:t>
            </a:fld>
            <a:endParaRPr lang="en-GB"/>
          </a:p>
        </p:txBody>
      </p:sp>
    </p:spTree>
    <p:extLst>
      <p:ext uri="{BB962C8B-B14F-4D97-AF65-F5344CB8AC3E}">
        <p14:creationId xmlns:p14="http://schemas.microsoft.com/office/powerpoint/2010/main" val="1149130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Numbers in Government</a:t>
            </a:r>
            <a:r>
              <a:rPr lang="en-GB" baseline="0" dirty="0"/>
              <a:t> compared to numbers in Parliament: most of Parliament scrutinises the work of Government i.e. keeps a check on it through questions, debates, committees</a:t>
            </a:r>
            <a:endParaRPr lang="en-GB" dirty="0"/>
          </a:p>
        </p:txBody>
      </p:sp>
      <p:sp>
        <p:nvSpPr>
          <p:cNvPr id="4" name="Slide Number Placeholder 3"/>
          <p:cNvSpPr>
            <a:spLocks noGrp="1"/>
          </p:cNvSpPr>
          <p:nvPr>
            <p:ph type="sldNum" sz="quarter" idx="10"/>
          </p:nvPr>
        </p:nvSpPr>
        <p:spPr/>
        <p:txBody>
          <a:bodyPr/>
          <a:lstStyle/>
          <a:p>
            <a:fld id="{447F63DF-1688-40E7-A079-BB518ED80789}" type="slidenum">
              <a:rPr lang="en-GB" smtClean="0"/>
              <a:pPr/>
              <a:t>22</a:t>
            </a:fld>
            <a:endParaRPr lang="en-GB"/>
          </a:p>
        </p:txBody>
      </p:sp>
    </p:spTree>
    <p:extLst>
      <p:ext uri="{BB962C8B-B14F-4D97-AF65-F5344CB8AC3E}">
        <p14:creationId xmlns:p14="http://schemas.microsoft.com/office/powerpoint/2010/main" val="1251191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meeting of new Cabinet under Theresa</a:t>
            </a:r>
            <a:r>
              <a:rPr lang="en-GB" baseline="0" dirty="0"/>
              <a:t> May on 19 July 2016</a:t>
            </a:r>
            <a:endParaRPr lang="en-GB" dirty="0"/>
          </a:p>
        </p:txBody>
      </p:sp>
      <p:sp>
        <p:nvSpPr>
          <p:cNvPr id="4" name="Slide Number Placeholder 3"/>
          <p:cNvSpPr>
            <a:spLocks noGrp="1"/>
          </p:cNvSpPr>
          <p:nvPr>
            <p:ph type="sldNum" sz="quarter" idx="10"/>
          </p:nvPr>
        </p:nvSpPr>
        <p:spPr/>
        <p:txBody>
          <a:bodyPr/>
          <a:lstStyle/>
          <a:p>
            <a:fld id="{447F63DF-1688-40E7-A079-BB518ED80789}" type="slidenum">
              <a:rPr lang="en-GB" smtClean="0"/>
              <a:pPr/>
              <a:t>23</a:t>
            </a:fld>
            <a:endParaRPr lang="en-GB"/>
          </a:p>
        </p:txBody>
      </p:sp>
    </p:spTree>
    <p:extLst>
      <p:ext uri="{BB962C8B-B14F-4D97-AF65-F5344CB8AC3E}">
        <p14:creationId xmlns:p14="http://schemas.microsoft.com/office/powerpoint/2010/main" val="2784273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Women had to fight long and hard for the right to vote:</a:t>
            </a:r>
            <a:r>
              <a:rPr lang="en-GB" baseline="0" dirty="0"/>
              <a:t> campaign started in 1856; married women over 30 got the vote in 1918; and didn’t get equal voting rights with men until 1928. </a:t>
            </a:r>
            <a:r>
              <a:rPr lang="en-GB" dirty="0"/>
              <a:t>During</a:t>
            </a:r>
            <a:r>
              <a:rPr lang="en-GB" baseline="0" dirty="0"/>
              <a:t> the Scottish referendum in 2014, 16 and 17 year olds were also allowed to vote. How can your students learn more and get involved with active campaigning?</a:t>
            </a:r>
            <a:endParaRPr lang="en-GB" dirty="0"/>
          </a:p>
        </p:txBody>
      </p:sp>
      <p:sp>
        <p:nvSpPr>
          <p:cNvPr id="4" name="Slide Number Placeholder 3"/>
          <p:cNvSpPr>
            <a:spLocks noGrp="1"/>
          </p:cNvSpPr>
          <p:nvPr>
            <p:ph type="sldNum" sz="quarter" idx="10"/>
          </p:nvPr>
        </p:nvSpPr>
        <p:spPr/>
        <p:txBody>
          <a:bodyPr/>
          <a:lstStyle/>
          <a:p>
            <a:fld id="{447F63DF-1688-40E7-A079-BB518ED80789}" type="slidenum">
              <a:rPr lang="en-GB" smtClean="0"/>
              <a:pPr/>
              <a:t>24</a:t>
            </a:fld>
            <a:endParaRPr lang="en-GB"/>
          </a:p>
        </p:txBody>
      </p:sp>
    </p:spTree>
    <p:extLst>
      <p:ext uri="{BB962C8B-B14F-4D97-AF65-F5344CB8AC3E}">
        <p14:creationId xmlns:p14="http://schemas.microsoft.com/office/powerpoint/2010/main" val="8430257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Check whether</a:t>
            </a:r>
            <a:r>
              <a:rPr lang="en-GB" baseline="0" dirty="0"/>
              <a:t> your school is eligible for a travel subsidy at http://www.parliament.uk/education/visit-parliament-with-your-school/faqs-and-subsidy/transport-subsidy/</a:t>
            </a:r>
          </a:p>
        </p:txBody>
      </p:sp>
      <p:sp>
        <p:nvSpPr>
          <p:cNvPr id="4" name="Slide Number Placeholder 3"/>
          <p:cNvSpPr>
            <a:spLocks noGrp="1"/>
          </p:cNvSpPr>
          <p:nvPr>
            <p:ph type="sldNum" sz="quarter" idx="10"/>
          </p:nvPr>
        </p:nvSpPr>
        <p:spPr/>
        <p:txBody>
          <a:bodyPr/>
          <a:lstStyle/>
          <a:p>
            <a:fld id="{447F63DF-1688-40E7-A079-BB518ED80789}" type="slidenum">
              <a:rPr lang="en-GB" smtClean="0"/>
              <a:pPr/>
              <a:t>25</a:t>
            </a:fld>
            <a:endParaRPr lang="en-GB"/>
          </a:p>
        </p:txBody>
      </p:sp>
    </p:spTree>
    <p:extLst>
      <p:ext uri="{BB962C8B-B14F-4D97-AF65-F5344CB8AC3E}">
        <p14:creationId xmlns:p14="http://schemas.microsoft.com/office/powerpoint/2010/main" val="16554210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7F63DF-1688-40E7-A079-BB518ED80789}" type="slidenum">
              <a:rPr lang="en-GB" smtClean="0"/>
              <a:pPr/>
              <a:t>26</a:t>
            </a:fld>
            <a:endParaRPr lang="en-GB"/>
          </a:p>
        </p:txBody>
      </p:sp>
    </p:spTree>
    <p:extLst>
      <p:ext uri="{BB962C8B-B14F-4D97-AF65-F5344CB8AC3E}">
        <p14:creationId xmlns:p14="http://schemas.microsoft.com/office/powerpoint/2010/main" val="32197826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The UKYP hold debates in both Houses of Parliament. The Youth Select Committee (YSC – aged 11-18) hold inquiries into e.g. mental health among young people, racism and religious discrimination. For more information, visit the British Youth Council’s website www.byc.org.uk</a:t>
            </a:r>
            <a:endParaRPr lang="en-GB" dirty="0"/>
          </a:p>
        </p:txBody>
      </p:sp>
      <p:sp>
        <p:nvSpPr>
          <p:cNvPr id="4" name="Slide Number Placeholder 3"/>
          <p:cNvSpPr>
            <a:spLocks noGrp="1"/>
          </p:cNvSpPr>
          <p:nvPr>
            <p:ph type="sldNum" sz="quarter" idx="10"/>
          </p:nvPr>
        </p:nvSpPr>
        <p:spPr/>
        <p:txBody>
          <a:bodyPr/>
          <a:lstStyle/>
          <a:p>
            <a:fld id="{447F63DF-1688-40E7-A079-BB518ED80789}" type="slidenum">
              <a:rPr lang="en-GB" smtClean="0"/>
              <a:pPr/>
              <a:t>29</a:t>
            </a:fld>
            <a:endParaRPr lang="en-GB"/>
          </a:p>
        </p:txBody>
      </p:sp>
    </p:spTree>
    <p:extLst>
      <p:ext uri="{BB962C8B-B14F-4D97-AF65-F5344CB8AC3E}">
        <p14:creationId xmlns:p14="http://schemas.microsoft.com/office/powerpoint/2010/main" val="22859401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there is a</a:t>
            </a:r>
            <a:r>
              <a:rPr lang="en-GB" baseline="0" dirty="0"/>
              <a:t> local issue of concern to your students, think about launching a petition or e-petition. For more information, visit http://www.parliament.uk/get-involved/sign-a-petition/</a:t>
            </a:r>
          </a:p>
          <a:p>
            <a:endParaRPr lang="en-GB" dirty="0"/>
          </a:p>
        </p:txBody>
      </p:sp>
      <p:sp>
        <p:nvSpPr>
          <p:cNvPr id="4" name="Slide Number Placeholder 3"/>
          <p:cNvSpPr>
            <a:spLocks noGrp="1"/>
          </p:cNvSpPr>
          <p:nvPr>
            <p:ph type="sldNum" sz="quarter" idx="10"/>
          </p:nvPr>
        </p:nvSpPr>
        <p:spPr/>
        <p:txBody>
          <a:bodyPr/>
          <a:lstStyle/>
          <a:p>
            <a:fld id="{447F63DF-1688-40E7-A079-BB518ED80789}" type="slidenum">
              <a:rPr lang="en-GB" smtClean="0"/>
              <a:pPr/>
              <a:t>30</a:t>
            </a:fld>
            <a:endParaRPr lang="en-GB"/>
          </a:p>
        </p:txBody>
      </p:sp>
    </p:spTree>
    <p:extLst>
      <p:ext uri="{BB962C8B-B14F-4D97-AF65-F5344CB8AC3E}">
        <p14:creationId xmlns:p14="http://schemas.microsoft.com/office/powerpoint/2010/main" val="25378046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838" y="1233488"/>
            <a:ext cx="4443412" cy="3332162"/>
          </a:xfrm>
        </p:spPr>
      </p:sp>
      <p:sp>
        <p:nvSpPr>
          <p:cNvPr id="3" name="Notes Placeholder 2"/>
          <p:cNvSpPr>
            <a:spLocks noGrp="1"/>
          </p:cNvSpPr>
          <p:nvPr>
            <p:ph type="body" idx="1"/>
          </p:nvPr>
        </p:nvSpPr>
        <p:spPr/>
        <p:txBody>
          <a:bodyPr/>
          <a:lstStyle/>
          <a:p>
            <a:r>
              <a:rPr lang="en-GB" dirty="0"/>
              <a:t>http://www.independent.co.uk/news/education/education-news/june-eric-udorie-feminism-to-be-taught-in-a-level-politics-curriculum-after-teenagers-campaign-a6804161.html</a:t>
            </a:r>
          </a:p>
          <a:p>
            <a:endParaRPr lang="en-GB" dirty="0"/>
          </a:p>
          <a:p>
            <a:r>
              <a:rPr lang="en-GB" dirty="0"/>
              <a:t>http://www.telegraph.co.uk/women/life/feminism-will-now-be-compulsory-on-a-level-politics-syllabus/</a:t>
            </a:r>
          </a:p>
          <a:p>
            <a:endParaRPr lang="en-GB" dirty="0"/>
          </a:p>
        </p:txBody>
      </p:sp>
      <p:sp>
        <p:nvSpPr>
          <p:cNvPr id="4" name="Slide Number Placeholder 3"/>
          <p:cNvSpPr>
            <a:spLocks noGrp="1"/>
          </p:cNvSpPr>
          <p:nvPr>
            <p:ph type="sldNum" sz="quarter" idx="10"/>
          </p:nvPr>
        </p:nvSpPr>
        <p:spPr/>
        <p:txBody>
          <a:bodyPr/>
          <a:lstStyle/>
          <a:p>
            <a:fld id="{EDE4754F-02A0-486C-BE01-65A7FB3854DC}" type="slidenum">
              <a:rPr lang="en-GB" smtClean="0"/>
              <a:pPr/>
              <a:t>33</a:t>
            </a:fld>
            <a:endParaRPr lang="en-GB"/>
          </a:p>
        </p:txBody>
      </p:sp>
    </p:spTree>
    <p:extLst>
      <p:ext uri="{BB962C8B-B14F-4D97-AF65-F5344CB8AC3E}">
        <p14:creationId xmlns:p14="http://schemas.microsoft.com/office/powerpoint/2010/main" val="40074437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www.parliament.uk/education</a:t>
            </a:r>
            <a:r>
              <a:rPr lang="en-GB" baseline="0" dirty="0"/>
              <a:t> To o</a:t>
            </a:r>
            <a:r>
              <a:rPr lang="en-GB" dirty="0"/>
              <a:t>rder class sets of resources,</a:t>
            </a:r>
            <a:r>
              <a:rPr lang="en-GB" baseline="0" dirty="0"/>
              <a:t> email: </a:t>
            </a:r>
            <a:r>
              <a:rPr lang="en-GB" dirty="0"/>
              <a:t>requests@edcoms.co.uk</a:t>
            </a:r>
          </a:p>
          <a:p>
            <a:endParaRPr lang="en-GB" dirty="0"/>
          </a:p>
        </p:txBody>
      </p:sp>
      <p:sp>
        <p:nvSpPr>
          <p:cNvPr id="4" name="Slide Number Placeholder 3"/>
          <p:cNvSpPr>
            <a:spLocks noGrp="1"/>
          </p:cNvSpPr>
          <p:nvPr>
            <p:ph type="sldNum" sz="quarter" idx="10"/>
          </p:nvPr>
        </p:nvSpPr>
        <p:spPr/>
        <p:txBody>
          <a:bodyPr/>
          <a:lstStyle/>
          <a:p>
            <a:fld id="{447F63DF-1688-40E7-A079-BB518ED80789}" type="slidenum">
              <a:rPr lang="en-GB" smtClean="0"/>
              <a:pPr/>
              <a:t>35</a:t>
            </a:fld>
            <a:endParaRPr lang="en-GB"/>
          </a:p>
        </p:txBody>
      </p:sp>
    </p:spTree>
    <p:extLst>
      <p:ext uri="{BB962C8B-B14F-4D97-AF65-F5344CB8AC3E}">
        <p14:creationId xmlns:p14="http://schemas.microsoft.com/office/powerpoint/2010/main" val="3069660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Northern Ireland Assembly</a:t>
            </a:r>
          </a:p>
        </p:txBody>
      </p:sp>
      <p:sp>
        <p:nvSpPr>
          <p:cNvPr id="4" name="Slide Number Placeholder 3"/>
          <p:cNvSpPr>
            <a:spLocks noGrp="1"/>
          </p:cNvSpPr>
          <p:nvPr>
            <p:ph type="sldNum" sz="quarter" idx="10"/>
          </p:nvPr>
        </p:nvSpPr>
        <p:spPr/>
        <p:txBody>
          <a:bodyPr/>
          <a:lstStyle/>
          <a:p>
            <a:fld id="{447F63DF-1688-40E7-A079-BB518ED80789}" type="slidenum">
              <a:rPr lang="en-GB" smtClean="0"/>
              <a:pPr/>
              <a:t>3</a:t>
            </a:fld>
            <a:endParaRPr lang="en-GB"/>
          </a:p>
        </p:txBody>
      </p:sp>
    </p:spTree>
    <p:extLst>
      <p:ext uri="{BB962C8B-B14F-4D97-AF65-F5344CB8AC3E}">
        <p14:creationId xmlns:p14="http://schemas.microsoft.com/office/powerpoint/2010/main" val="20209479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www.parliament.uk/education</a:t>
            </a:r>
            <a:r>
              <a:rPr lang="en-GB" baseline="0" dirty="0"/>
              <a:t> To o</a:t>
            </a:r>
            <a:r>
              <a:rPr lang="en-GB" dirty="0"/>
              <a:t>rder class sets of resources,</a:t>
            </a:r>
            <a:r>
              <a:rPr lang="en-GB" baseline="0" dirty="0"/>
              <a:t> email: </a:t>
            </a:r>
            <a:r>
              <a:rPr lang="en-GB" dirty="0"/>
              <a:t>requests@edcoms.co.uk</a:t>
            </a:r>
          </a:p>
          <a:p>
            <a:endParaRPr lang="en-GB" dirty="0"/>
          </a:p>
        </p:txBody>
      </p:sp>
      <p:sp>
        <p:nvSpPr>
          <p:cNvPr id="4" name="Slide Number Placeholder 3"/>
          <p:cNvSpPr>
            <a:spLocks noGrp="1"/>
          </p:cNvSpPr>
          <p:nvPr>
            <p:ph type="sldNum" sz="quarter" idx="10"/>
          </p:nvPr>
        </p:nvSpPr>
        <p:spPr/>
        <p:txBody>
          <a:bodyPr/>
          <a:lstStyle/>
          <a:p>
            <a:fld id="{447F63DF-1688-40E7-A079-BB518ED80789}" type="slidenum">
              <a:rPr lang="en-GB" smtClean="0"/>
              <a:pPr/>
              <a:t>36</a:t>
            </a:fld>
            <a:endParaRPr lang="en-GB"/>
          </a:p>
        </p:txBody>
      </p:sp>
    </p:spTree>
    <p:extLst>
      <p:ext uri="{BB962C8B-B14F-4D97-AF65-F5344CB8AC3E}">
        <p14:creationId xmlns:p14="http://schemas.microsoft.com/office/powerpoint/2010/main" val="15135625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Think about possible CPD for yourself:</a:t>
            </a:r>
            <a:r>
              <a:rPr lang="en-GB" baseline="0" dirty="0"/>
              <a:t> in Parliament, we run free one-day seminars each term and run three-day residential courses twice a year (all travel and accommodation costs covered).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baseline="0" dirty="0"/>
              <a:t>Check website for further details and booking forms.</a:t>
            </a:r>
            <a:endParaRPr lang="en-GB" dirty="0"/>
          </a:p>
        </p:txBody>
      </p:sp>
      <p:sp>
        <p:nvSpPr>
          <p:cNvPr id="4" name="Slide Number Placeholder 3"/>
          <p:cNvSpPr>
            <a:spLocks noGrp="1"/>
          </p:cNvSpPr>
          <p:nvPr>
            <p:ph type="sldNum" sz="quarter" idx="10"/>
          </p:nvPr>
        </p:nvSpPr>
        <p:spPr/>
        <p:txBody>
          <a:bodyPr/>
          <a:lstStyle/>
          <a:p>
            <a:fld id="{447F63DF-1688-40E7-A079-BB518ED80789}" type="slidenum">
              <a:rPr lang="en-GB" smtClean="0">
                <a:solidFill>
                  <a:prstClr val="black"/>
                </a:solidFill>
              </a:rPr>
              <a:pPr/>
              <a:t>37</a:t>
            </a:fld>
            <a:endParaRPr lang="en-GB">
              <a:solidFill>
                <a:prstClr val="black"/>
              </a:solidFill>
            </a:endParaRPr>
          </a:p>
        </p:txBody>
      </p:sp>
    </p:spTree>
    <p:extLst>
      <p:ext uri="{BB962C8B-B14F-4D97-AF65-F5344CB8AC3E}">
        <p14:creationId xmlns:p14="http://schemas.microsoft.com/office/powerpoint/2010/main" val="23910564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Think about possible CPD for yourself:</a:t>
            </a:r>
            <a:r>
              <a:rPr lang="en-GB" baseline="0" dirty="0"/>
              <a:t> in Parliament, we run free one-day seminars each term and run three-day residential courses twice a year (all travel and accommodation costs covered).</a:t>
            </a:r>
            <a:endParaRPr lang="en-GB" dirty="0"/>
          </a:p>
        </p:txBody>
      </p:sp>
      <p:sp>
        <p:nvSpPr>
          <p:cNvPr id="4" name="Slide Number Placeholder 3"/>
          <p:cNvSpPr>
            <a:spLocks noGrp="1"/>
          </p:cNvSpPr>
          <p:nvPr>
            <p:ph type="sldNum" sz="quarter" idx="10"/>
          </p:nvPr>
        </p:nvSpPr>
        <p:spPr/>
        <p:txBody>
          <a:bodyPr/>
          <a:lstStyle/>
          <a:p>
            <a:fld id="{447F63DF-1688-40E7-A079-BB518ED80789}" type="slidenum">
              <a:rPr lang="en-GB" smtClean="0">
                <a:solidFill>
                  <a:prstClr val="black"/>
                </a:solidFill>
              </a:rPr>
              <a:pPr/>
              <a:t>38</a:t>
            </a:fld>
            <a:endParaRPr lang="en-GB">
              <a:solidFill>
                <a:prstClr val="black"/>
              </a:solidFill>
            </a:endParaRPr>
          </a:p>
        </p:txBody>
      </p:sp>
    </p:spTree>
    <p:extLst>
      <p:ext uri="{BB962C8B-B14F-4D97-AF65-F5344CB8AC3E}">
        <p14:creationId xmlns:p14="http://schemas.microsoft.com/office/powerpoint/2010/main" val="41519730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Alison</a:t>
            </a:r>
            <a:r>
              <a:rPr lang="en-GB" baseline="0" dirty="0"/>
              <a:t> Owen, producer of the film Suffragette (and Lily Allen’s mother), in Parliament’s archives, looking at some of the legislation which has affected women over the years.</a:t>
            </a:r>
            <a:endParaRPr lang="en-GB" dirty="0"/>
          </a:p>
        </p:txBody>
      </p:sp>
      <p:sp>
        <p:nvSpPr>
          <p:cNvPr id="4" name="Slide Number Placeholder 3"/>
          <p:cNvSpPr>
            <a:spLocks noGrp="1"/>
          </p:cNvSpPr>
          <p:nvPr>
            <p:ph type="sldNum" sz="quarter" idx="10"/>
          </p:nvPr>
        </p:nvSpPr>
        <p:spPr/>
        <p:txBody>
          <a:bodyPr/>
          <a:lstStyle/>
          <a:p>
            <a:fld id="{447F63DF-1688-40E7-A079-BB518ED80789}" type="slidenum">
              <a:rPr lang="en-GB" smtClean="0"/>
              <a:pPr/>
              <a:t>40</a:t>
            </a:fld>
            <a:endParaRPr lang="en-GB"/>
          </a:p>
        </p:txBody>
      </p:sp>
    </p:spTree>
    <p:extLst>
      <p:ext uri="{BB962C8B-B14F-4D97-AF65-F5344CB8AC3E}">
        <p14:creationId xmlns:p14="http://schemas.microsoft.com/office/powerpoint/2010/main" val="356505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7F63DF-1688-40E7-A079-BB518ED80789}" type="slidenum">
              <a:rPr lang="en-GB" smtClean="0"/>
              <a:pPr/>
              <a:t>41</a:t>
            </a:fld>
            <a:endParaRPr lang="en-GB"/>
          </a:p>
        </p:txBody>
      </p:sp>
    </p:spTree>
    <p:extLst>
      <p:ext uri="{BB962C8B-B14F-4D97-AF65-F5344CB8AC3E}">
        <p14:creationId xmlns:p14="http://schemas.microsoft.com/office/powerpoint/2010/main" val="3500784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Scottish Parliament</a:t>
            </a:r>
          </a:p>
        </p:txBody>
      </p:sp>
      <p:sp>
        <p:nvSpPr>
          <p:cNvPr id="4" name="Slide Number Placeholder 3"/>
          <p:cNvSpPr>
            <a:spLocks noGrp="1"/>
          </p:cNvSpPr>
          <p:nvPr>
            <p:ph type="sldNum" sz="quarter" idx="10"/>
          </p:nvPr>
        </p:nvSpPr>
        <p:spPr/>
        <p:txBody>
          <a:bodyPr/>
          <a:lstStyle/>
          <a:p>
            <a:fld id="{447F63DF-1688-40E7-A079-BB518ED80789}" type="slidenum">
              <a:rPr lang="en-GB" smtClean="0"/>
              <a:pPr/>
              <a:t>4</a:t>
            </a:fld>
            <a:endParaRPr lang="en-GB"/>
          </a:p>
        </p:txBody>
      </p:sp>
    </p:spTree>
    <p:extLst>
      <p:ext uri="{BB962C8B-B14F-4D97-AF65-F5344CB8AC3E}">
        <p14:creationId xmlns:p14="http://schemas.microsoft.com/office/powerpoint/2010/main" val="514273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Welsh Assembly</a:t>
            </a:r>
          </a:p>
        </p:txBody>
      </p:sp>
      <p:sp>
        <p:nvSpPr>
          <p:cNvPr id="4" name="Slide Number Placeholder 3"/>
          <p:cNvSpPr>
            <a:spLocks noGrp="1"/>
          </p:cNvSpPr>
          <p:nvPr>
            <p:ph type="sldNum" sz="quarter" idx="10"/>
          </p:nvPr>
        </p:nvSpPr>
        <p:spPr/>
        <p:txBody>
          <a:bodyPr/>
          <a:lstStyle/>
          <a:p>
            <a:fld id="{447F63DF-1688-40E7-A079-BB518ED80789}" type="slidenum">
              <a:rPr lang="en-GB" smtClean="0"/>
              <a:pPr/>
              <a:t>5</a:t>
            </a:fld>
            <a:endParaRPr lang="en-GB"/>
          </a:p>
        </p:txBody>
      </p:sp>
    </p:spTree>
    <p:extLst>
      <p:ext uri="{BB962C8B-B14F-4D97-AF65-F5344CB8AC3E}">
        <p14:creationId xmlns:p14="http://schemas.microsoft.com/office/powerpoint/2010/main" val="1658403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House of Commons</a:t>
            </a:r>
          </a:p>
        </p:txBody>
      </p:sp>
      <p:sp>
        <p:nvSpPr>
          <p:cNvPr id="4" name="Slide Number Placeholder 3"/>
          <p:cNvSpPr>
            <a:spLocks noGrp="1"/>
          </p:cNvSpPr>
          <p:nvPr>
            <p:ph type="sldNum" sz="quarter" idx="10"/>
          </p:nvPr>
        </p:nvSpPr>
        <p:spPr/>
        <p:txBody>
          <a:bodyPr/>
          <a:lstStyle/>
          <a:p>
            <a:fld id="{447F63DF-1688-40E7-A079-BB518ED80789}" type="slidenum">
              <a:rPr lang="en-GB" smtClean="0"/>
              <a:pPr/>
              <a:t>6</a:t>
            </a:fld>
            <a:endParaRPr lang="en-GB"/>
          </a:p>
        </p:txBody>
      </p:sp>
    </p:spTree>
    <p:extLst>
      <p:ext uri="{BB962C8B-B14F-4D97-AF65-F5344CB8AC3E}">
        <p14:creationId xmlns:p14="http://schemas.microsoft.com/office/powerpoint/2010/main" val="2333313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xmlns="" id="{05E932EF-BB01-4A08-ACDE-31FEDB2D07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xmlns="" id="{EE5068BA-C043-4E70-86AA-681323B506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31748" name="Slide Number Placeholder 3">
            <a:extLst>
              <a:ext uri="{FF2B5EF4-FFF2-40B4-BE49-F238E27FC236}">
                <a16:creationId xmlns:a16="http://schemas.microsoft.com/office/drawing/2014/main" xmlns="" id="{C79DEAB9-9E38-4E5A-AFA3-8C0B73FF50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868774F-5ABB-45E5-A7E6-2D0D3D317B8E}" type="slidenum">
              <a:rPr lang="en-GB" altLang="en-US" smtClean="0">
                <a:solidFill>
                  <a:prstClr val="black"/>
                </a:solidFill>
              </a:rPr>
              <a:pPr/>
              <a:t>7</a:t>
            </a:fld>
            <a:endParaRPr lang="en-GB" altLang="en-US">
              <a:solidFill>
                <a:prstClr val="black"/>
              </a:solidFill>
            </a:endParaRPr>
          </a:p>
        </p:txBody>
      </p:sp>
    </p:spTree>
    <p:extLst>
      <p:ext uri="{BB962C8B-B14F-4D97-AF65-F5344CB8AC3E}">
        <p14:creationId xmlns:p14="http://schemas.microsoft.com/office/powerpoint/2010/main" val="1584851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E9469CC6-243F-4351-B94E-2C1EBFBBF6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xmlns="" id="{A2DAF268-C9AA-431F-80C3-11351BEA00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33796" name="Slide Number Placeholder 3">
            <a:extLst>
              <a:ext uri="{FF2B5EF4-FFF2-40B4-BE49-F238E27FC236}">
                <a16:creationId xmlns:a16="http://schemas.microsoft.com/office/drawing/2014/main" xmlns="" id="{1F1478C1-C60E-4480-9CAE-78C7B49F00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51D643E-C197-49BB-84BD-F5E621B590E9}" type="slidenum">
              <a:rPr lang="en-GB" altLang="en-US" smtClean="0">
                <a:solidFill>
                  <a:prstClr val="black"/>
                </a:solidFill>
              </a:rPr>
              <a:pPr/>
              <a:t>8</a:t>
            </a:fld>
            <a:endParaRPr lang="en-GB" altLang="en-US">
              <a:solidFill>
                <a:prstClr val="black"/>
              </a:solidFill>
            </a:endParaRPr>
          </a:p>
        </p:txBody>
      </p:sp>
    </p:spTree>
    <p:extLst>
      <p:ext uri="{BB962C8B-B14F-4D97-AF65-F5344CB8AC3E}">
        <p14:creationId xmlns:p14="http://schemas.microsoft.com/office/powerpoint/2010/main" val="1138906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xmlns="" id="{C9588902-1762-4A03-873A-5D3A010CA3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xmlns="" id="{CCE9BC40-5F65-4F00-A62B-8FB099A0FA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3556" name="Slide Number Placeholder 3">
            <a:extLst>
              <a:ext uri="{FF2B5EF4-FFF2-40B4-BE49-F238E27FC236}">
                <a16:creationId xmlns:a16="http://schemas.microsoft.com/office/drawing/2014/main" xmlns="" id="{D475CC41-54DA-4E5B-9862-69884ADE97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E45B411-AA88-4553-844A-F074662557D8}" type="slidenum">
              <a:rPr lang="en-GB" altLang="en-US" smtClean="0"/>
              <a:pPr/>
              <a:t>9</a:t>
            </a:fld>
            <a:endParaRPr lang="en-GB" altLang="en-US"/>
          </a:p>
        </p:txBody>
      </p:sp>
    </p:spTree>
    <p:extLst>
      <p:ext uri="{BB962C8B-B14F-4D97-AF65-F5344CB8AC3E}">
        <p14:creationId xmlns:p14="http://schemas.microsoft.com/office/powerpoint/2010/main" val="7489836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154559"/>
          </a:xfrm>
        </p:spPr>
        <p:txBody>
          <a:bodyPr/>
          <a:lstStyle>
            <a:lvl1pPr algn="l">
              <a:defRPr/>
            </a:lvl1pPr>
          </a:lstStyle>
          <a:p>
            <a:r>
              <a:rPr lang="de-DE" dirty="0"/>
              <a:t>Titelmasterformat durch Klicken bearbeiten</a:t>
            </a:r>
            <a:endParaRPr lang="en-GB" dirty="0"/>
          </a:p>
        </p:txBody>
      </p:sp>
      <p:sp>
        <p:nvSpPr>
          <p:cNvPr id="3" name="Untertitel 2"/>
          <p:cNvSpPr>
            <a:spLocks noGrp="1"/>
          </p:cNvSpPr>
          <p:nvPr>
            <p:ph type="subTitle" idx="1"/>
          </p:nvPr>
        </p:nvSpPr>
        <p:spPr>
          <a:xfrm>
            <a:off x="683568" y="3212976"/>
            <a:ext cx="7088832" cy="2425824"/>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endParaRPr lang="en-GB" dirty="0"/>
          </a:p>
        </p:txBody>
      </p:sp>
      <p:sp>
        <p:nvSpPr>
          <p:cNvPr id="4" name="Datumsplatzhalter 3"/>
          <p:cNvSpPr>
            <a:spLocks noGrp="1"/>
          </p:cNvSpPr>
          <p:nvPr>
            <p:ph type="dt" sz="half" idx="10"/>
          </p:nvPr>
        </p:nvSpPr>
        <p:spPr/>
        <p:txBody>
          <a:bodyPr/>
          <a:lstStyle/>
          <a:p>
            <a:fld id="{C303A4C9-8790-42F7-B8F3-9429D39FE742}" type="datetimeFigureOut">
              <a:rPr lang="en-GB" smtClean="0"/>
              <a:pPr/>
              <a:t>27/02/2018</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005EF20A-CCAB-4BA9-94F5-DFD0701AE0FB}" type="slidenum">
              <a:rPr lang="en-GB" smtClean="0"/>
              <a:pPr/>
              <a:t>‹#›</a:t>
            </a:fld>
            <a:endParaRPr lang="en-GB"/>
          </a:p>
        </p:txBody>
      </p:sp>
    </p:spTree>
    <p:extLst>
      <p:ext uri="{BB962C8B-B14F-4D97-AF65-F5344CB8AC3E}">
        <p14:creationId xmlns:p14="http://schemas.microsoft.com/office/powerpoint/2010/main" val="717381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10"/>
          </p:nvPr>
        </p:nvSpPr>
        <p:spPr/>
        <p:txBody>
          <a:bodyPr/>
          <a:lstStyle/>
          <a:p>
            <a:fld id="{C303A4C9-8790-42F7-B8F3-9429D39FE742}" type="datetimeFigureOut">
              <a:rPr lang="en-GB" smtClean="0"/>
              <a:pPr/>
              <a:t>27/02/2018</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005EF20A-CCAB-4BA9-94F5-DFD0701AE0FB}" type="slidenum">
              <a:rPr lang="en-GB" smtClean="0"/>
              <a:pPr/>
              <a:t>‹#›</a:t>
            </a:fld>
            <a:endParaRPr lang="en-GB"/>
          </a:p>
        </p:txBody>
      </p:sp>
    </p:spTree>
    <p:extLst>
      <p:ext uri="{BB962C8B-B14F-4D97-AF65-F5344CB8AC3E}">
        <p14:creationId xmlns:p14="http://schemas.microsoft.com/office/powerpoint/2010/main" val="600173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en-GB"/>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10"/>
          </p:nvPr>
        </p:nvSpPr>
        <p:spPr/>
        <p:txBody>
          <a:bodyPr/>
          <a:lstStyle/>
          <a:p>
            <a:fld id="{C303A4C9-8790-42F7-B8F3-9429D39FE742}" type="datetimeFigureOut">
              <a:rPr lang="en-GB" smtClean="0"/>
              <a:pPr/>
              <a:t>27/02/2018</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005EF20A-CCAB-4BA9-94F5-DFD0701AE0FB}" type="slidenum">
              <a:rPr lang="en-GB" smtClean="0"/>
              <a:pPr/>
              <a:t>‹#›</a:t>
            </a:fld>
            <a:endParaRPr lang="en-GB"/>
          </a:p>
        </p:txBody>
      </p:sp>
    </p:spTree>
    <p:extLst>
      <p:ext uri="{BB962C8B-B14F-4D97-AF65-F5344CB8AC3E}">
        <p14:creationId xmlns:p14="http://schemas.microsoft.com/office/powerpoint/2010/main" val="1067249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endParaRPr lang="en-US"/>
          </a:p>
        </p:txBody>
      </p:sp>
      <p:sp>
        <p:nvSpPr>
          <p:cNvPr id="3" name="Fußzeilenplatzhalter 4"/>
          <p:cNvSpPr>
            <a:spLocks noGrp="1"/>
          </p:cNvSpPr>
          <p:nvPr>
            <p:ph type="ftr" sz="quarter" idx="11"/>
          </p:nvPr>
        </p:nvSpPr>
        <p:spPr/>
        <p:txBody>
          <a:bodyPr/>
          <a:lstStyle>
            <a:lvl1pPr>
              <a:defRPr/>
            </a:lvl1pPr>
          </a:lstStyle>
          <a:p>
            <a:pPr>
              <a:defRPr/>
            </a:pPr>
            <a:endParaRPr lang="en-US"/>
          </a:p>
        </p:txBody>
      </p:sp>
      <p:sp>
        <p:nvSpPr>
          <p:cNvPr id="4" name="Foliennummernplatzhalter 5"/>
          <p:cNvSpPr>
            <a:spLocks noGrp="1"/>
          </p:cNvSpPr>
          <p:nvPr>
            <p:ph type="sldNum" sz="quarter" idx="12"/>
          </p:nvPr>
        </p:nvSpPr>
        <p:spPr/>
        <p:txBody>
          <a:bodyPr/>
          <a:lstStyle>
            <a:lvl1pPr>
              <a:defRPr/>
            </a:lvl1pPr>
          </a:lstStyle>
          <a:p>
            <a:pPr>
              <a:defRPr/>
            </a:pPr>
            <a:fld id="{96797A91-D0CF-4B71-A4AD-A079362F4B81}" type="slidenum">
              <a:rPr lang="en-US" altLang="en-US"/>
              <a:pPr>
                <a:defRPr/>
              </a:pPr>
              <a:t>‹#›</a:t>
            </a:fld>
            <a:endParaRPr lang="en-US" altLang="en-US"/>
          </a:p>
        </p:txBody>
      </p:sp>
    </p:spTree>
    <p:extLst>
      <p:ext uri="{BB962C8B-B14F-4D97-AF65-F5344CB8AC3E}">
        <p14:creationId xmlns:p14="http://schemas.microsoft.com/office/powerpoint/2010/main" val="289796153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06574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84872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28500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95350" y="2895600"/>
            <a:ext cx="3743325" cy="322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91075" y="2895600"/>
            <a:ext cx="3743325" cy="322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37250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817174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569636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6478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85800" y="4005064"/>
            <a:ext cx="7126560" cy="1154559"/>
          </a:xfrm>
        </p:spPr>
        <p:txBody>
          <a:bodyPr/>
          <a:lstStyle>
            <a:lvl1pPr algn="l">
              <a:defRPr/>
            </a:lvl1pPr>
          </a:lstStyle>
          <a:p>
            <a:r>
              <a:rPr lang="de-DE" dirty="0"/>
              <a:t>Titelmasterformat durch Klicken bearbeiten</a:t>
            </a:r>
            <a:endParaRPr lang="en-GB" dirty="0"/>
          </a:p>
        </p:txBody>
      </p:sp>
      <p:sp>
        <p:nvSpPr>
          <p:cNvPr id="3" name="Untertitel 2"/>
          <p:cNvSpPr>
            <a:spLocks noGrp="1"/>
          </p:cNvSpPr>
          <p:nvPr>
            <p:ph type="subTitle" idx="1"/>
          </p:nvPr>
        </p:nvSpPr>
        <p:spPr>
          <a:xfrm>
            <a:off x="683568" y="5229200"/>
            <a:ext cx="7088832" cy="985664"/>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endParaRPr lang="en-GB" dirty="0"/>
          </a:p>
        </p:txBody>
      </p:sp>
      <p:sp>
        <p:nvSpPr>
          <p:cNvPr id="4" name="Datumsplatzhalter 3"/>
          <p:cNvSpPr>
            <a:spLocks noGrp="1"/>
          </p:cNvSpPr>
          <p:nvPr>
            <p:ph type="dt" sz="half" idx="10"/>
          </p:nvPr>
        </p:nvSpPr>
        <p:spPr/>
        <p:txBody>
          <a:bodyPr/>
          <a:lstStyle/>
          <a:p>
            <a:fld id="{C303A4C9-8790-42F7-B8F3-9429D39FE742}" type="datetimeFigureOut">
              <a:rPr lang="en-GB" smtClean="0"/>
              <a:pPr/>
              <a:t>27/02/2018</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005EF20A-CCAB-4BA9-94F5-DFD0701AE0FB}" type="slidenum">
              <a:rPr lang="en-GB" smtClean="0"/>
              <a:pPr/>
              <a:t>‹#›</a:t>
            </a:fld>
            <a:endParaRPr lang="en-GB"/>
          </a:p>
        </p:txBody>
      </p:sp>
      <p:sp>
        <p:nvSpPr>
          <p:cNvPr id="8" name="Inhaltsplatzhalter 2"/>
          <p:cNvSpPr>
            <a:spLocks noGrp="1"/>
          </p:cNvSpPr>
          <p:nvPr>
            <p:ph idx="13"/>
          </p:nvPr>
        </p:nvSpPr>
        <p:spPr>
          <a:xfrm>
            <a:off x="683568" y="1196753"/>
            <a:ext cx="7128792" cy="2448271"/>
          </a:xfrm>
        </p:spPr>
        <p:txBody>
          <a:bodyPr/>
          <a:lstStyle>
            <a:lvl1pPr marL="0" indent="0">
              <a:buNone/>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endParaRPr lang="en-GB" dirty="0"/>
          </a:p>
        </p:txBody>
      </p:sp>
    </p:spTree>
    <p:extLst>
      <p:ext uri="{BB962C8B-B14F-4D97-AF65-F5344CB8AC3E}">
        <p14:creationId xmlns:p14="http://schemas.microsoft.com/office/powerpoint/2010/main" val="167280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32029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894549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42923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1788" y="2165350"/>
            <a:ext cx="1928812" cy="39592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95350" y="2165350"/>
            <a:ext cx="5634038" cy="3959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96720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04875" y="2165350"/>
            <a:ext cx="7705725" cy="273050"/>
          </a:xfrm>
        </p:spPr>
        <p:txBody>
          <a:bodyPr/>
          <a:lstStyle/>
          <a:p>
            <a:r>
              <a:rPr lang="en-US"/>
              <a:t>Click to edit Master title style</a:t>
            </a:r>
            <a:endParaRPr lang="en-GB"/>
          </a:p>
        </p:txBody>
      </p:sp>
      <p:sp>
        <p:nvSpPr>
          <p:cNvPr id="3" name="Text Placeholder 2"/>
          <p:cNvSpPr>
            <a:spLocks noGrp="1"/>
          </p:cNvSpPr>
          <p:nvPr>
            <p:ph type="body" sz="half" idx="1"/>
          </p:nvPr>
        </p:nvSpPr>
        <p:spPr>
          <a:xfrm>
            <a:off x="895350" y="2895600"/>
            <a:ext cx="3743325" cy="322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791075" y="2895600"/>
            <a:ext cx="3743325" cy="1538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791075" y="4586288"/>
            <a:ext cx="3743325" cy="1538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60519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7814847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44893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754662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95350" y="2895600"/>
            <a:ext cx="3743325" cy="322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91075" y="2895600"/>
            <a:ext cx="3743325" cy="322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692737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554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endParaRPr lang="en-GB" dirty="0"/>
          </a:p>
        </p:txBody>
      </p:sp>
      <p:sp>
        <p:nvSpPr>
          <p:cNvPr id="3" name="Inhaltsplatzhalt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Datumsplatzhalter 3"/>
          <p:cNvSpPr>
            <a:spLocks noGrp="1"/>
          </p:cNvSpPr>
          <p:nvPr>
            <p:ph type="dt" sz="half" idx="10"/>
          </p:nvPr>
        </p:nvSpPr>
        <p:spPr/>
        <p:txBody>
          <a:bodyPr/>
          <a:lstStyle/>
          <a:p>
            <a:fld id="{C303A4C9-8790-42F7-B8F3-9429D39FE742}" type="datetimeFigureOut">
              <a:rPr lang="en-GB" smtClean="0"/>
              <a:pPr/>
              <a:t>27/02/2018</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005EF20A-CCAB-4BA9-94F5-DFD0701AE0FB}" type="slidenum">
              <a:rPr lang="en-GB" smtClean="0"/>
              <a:pPr/>
              <a:t>‹#›</a:t>
            </a:fld>
            <a:endParaRPr lang="en-GB"/>
          </a:p>
        </p:txBody>
      </p:sp>
      <p:cxnSp>
        <p:nvCxnSpPr>
          <p:cNvPr id="7" name="Gerade Verbindung 6"/>
          <p:cNvCxnSpPr/>
          <p:nvPr userDrawn="1"/>
        </p:nvCxnSpPr>
        <p:spPr>
          <a:xfrm>
            <a:off x="539552" y="2132856"/>
            <a:ext cx="8136904" cy="0"/>
          </a:xfrm>
          <a:prstGeom prst="line">
            <a:avLst/>
          </a:prstGeom>
          <a:ln w="79375">
            <a:solidFill>
              <a:srgbClr val="51B5A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64535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653637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16024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625689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979488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002193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1788" y="2165350"/>
            <a:ext cx="1928812" cy="39592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95350" y="2165350"/>
            <a:ext cx="5634038" cy="3959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394729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04875" y="2165350"/>
            <a:ext cx="7705725" cy="273050"/>
          </a:xfrm>
        </p:spPr>
        <p:txBody>
          <a:bodyPr/>
          <a:lstStyle/>
          <a:p>
            <a:r>
              <a:rPr lang="en-US"/>
              <a:t>Click to edit Master title style</a:t>
            </a:r>
            <a:endParaRPr lang="en-GB"/>
          </a:p>
        </p:txBody>
      </p:sp>
      <p:sp>
        <p:nvSpPr>
          <p:cNvPr id="3" name="Text Placeholder 2"/>
          <p:cNvSpPr>
            <a:spLocks noGrp="1"/>
          </p:cNvSpPr>
          <p:nvPr>
            <p:ph type="body" sz="half" idx="1"/>
          </p:nvPr>
        </p:nvSpPr>
        <p:spPr>
          <a:xfrm>
            <a:off x="895350" y="2895600"/>
            <a:ext cx="3743325" cy="322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791075" y="2895600"/>
            <a:ext cx="3743325" cy="1538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791075" y="4586288"/>
            <a:ext cx="3743325" cy="1538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52952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Inhaltsplatzhalter 2"/>
          <p:cNvSpPr>
            <a:spLocks noGrp="1"/>
          </p:cNvSpPr>
          <p:nvPr>
            <p:ph sz="half" idx="1"/>
          </p:nvPr>
        </p:nvSpPr>
        <p:spPr>
          <a:xfrm>
            <a:off x="457200" y="2564904"/>
            <a:ext cx="4038600" cy="3561259"/>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half" idx="2"/>
          </p:nvPr>
        </p:nvSpPr>
        <p:spPr>
          <a:xfrm>
            <a:off x="4648200" y="2564904"/>
            <a:ext cx="4038600" cy="3561259"/>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Datumsplatzhalter 4"/>
          <p:cNvSpPr>
            <a:spLocks noGrp="1"/>
          </p:cNvSpPr>
          <p:nvPr>
            <p:ph type="dt" sz="half" idx="10"/>
          </p:nvPr>
        </p:nvSpPr>
        <p:spPr/>
        <p:txBody>
          <a:bodyPr/>
          <a:lstStyle/>
          <a:p>
            <a:fld id="{C303A4C9-8790-42F7-B8F3-9429D39FE742}" type="datetimeFigureOut">
              <a:rPr lang="en-GB" smtClean="0"/>
              <a:pPr/>
              <a:t>27/02/2018</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005EF20A-CCAB-4BA9-94F5-DFD0701AE0FB}" type="slidenum">
              <a:rPr lang="en-GB" smtClean="0"/>
              <a:pPr/>
              <a:t>‹#›</a:t>
            </a:fld>
            <a:endParaRPr lang="en-GB"/>
          </a:p>
        </p:txBody>
      </p:sp>
      <p:cxnSp>
        <p:nvCxnSpPr>
          <p:cNvPr id="8" name="Gerade Verbindung 7"/>
          <p:cNvCxnSpPr/>
          <p:nvPr userDrawn="1"/>
        </p:nvCxnSpPr>
        <p:spPr>
          <a:xfrm>
            <a:off x="539552" y="2132856"/>
            <a:ext cx="8136904" cy="0"/>
          </a:xfrm>
          <a:prstGeom prst="line">
            <a:avLst/>
          </a:prstGeom>
          <a:ln w="79375">
            <a:solidFill>
              <a:srgbClr val="51B5A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126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67544" y="1335906"/>
            <a:ext cx="8229600" cy="940966"/>
          </a:xfrm>
        </p:spPr>
        <p:txBody>
          <a:bodyPr/>
          <a:lstStyle>
            <a:lvl1pPr>
              <a:defRPr>
                <a:latin typeface="Arial" pitchFamily="34" charset="0"/>
                <a:cs typeface="Arial" pitchFamily="34" charset="0"/>
              </a:defRPr>
            </a:lvl1pPr>
          </a:lstStyle>
          <a:p>
            <a:r>
              <a:rPr lang="de-DE" dirty="0"/>
              <a:t>Titelmasterformat durch Klicken bearbeiten</a:t>
            </a:r>
            <a:endParaRPr lang="en-GB" dirty="0"/>
          </a:p>
        </p:txBody>
      </p:sp>
      <p:sp>
        <p:nvSpPr>
          <p:cNvPr id="3" name="Textplatzhalter 2"/>
          <p:cNvSpPr>
            <a:spLocks noGrp="1"/>
          </p:cNvSpPr>
          <p:nvPr>
            <p:ph type="body" idx="1"/>
          </p:nvPr>
        </p:nvSpPr>
        <p:spPr>
          <a:xfrm>
            <a:off x="467544" y="2348880"/>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Inhaltsplatzhalter 3"/>
          <p:cNvSpPr>
            <a:spLocks noGrp="1"/>
          </p:cNvSpPr>
          <p:nvPr>
            <p:ph sz="half" idx="2"/>
          </p:nvPr>
        </p:nvSpPr>
        <p:spPr>
          <a:xfrm>
            <a:off x="457200" y="3068959"/>
            <a:ext cx="4040188" cy="305720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Textplatzhalter 4"/>
          <p:cNvSpPr>
            <a:spLocks noGrp="1"/>
          </p:cNvSpPr>
          <p:nvPr>
            <p:ph type="body" sz="quarter" idx="3"/>
          </p:nvPr>
        </p:nvSpPr>
        <p:spPr>
          <a:xfrm>
            <a:off x="4788024" y="2357190"/>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6" name="Inhaltsplatzhalter 5"/>
          <p:cNvSpPr>
            <a:spLocks noGrp="1"/>
          </p:cNvSpPr>
          <p:nvPr>
            <p:ph sz="quarter" idx="4"/>
          </p:nvPr>
        </p:nvSpPr>
        <p:spPr>
          <a:xfrm>
            <a:off x="4645025" y="3068959"/>
            <a:ext cx="4041775" cy="305720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7" name="Datumsplatzhalter 6"/>
          <p:cNvSpPr>
            <a:spLocks noGrp="1"/>
          </p:cNvSpPr>
          <p:nvPr>
            <p:ph type="dt" sz="half" idx="10"/>
          </p:nvPr>
        </p:nvSpPr>
        <p:spPr/>
        <p:txBody>
          <a:bodyPr/>
          <a:lstStyle/>
          <a:p>
            <a:fld id="{C303A4C9-8790-42F7-B8F3-9429D39FE742}" type="datetimeFigureOut">
              <a:rPr lang="en-GB" smtClean="0"/>
              <a:pPr/>
              <a:t>27/02/2018</a:t>
            </a:fld>
            <a:endParaRPr lang="en-GB"/>
          </a:p>
        </p:txBody>
      </p:sp>
      <p:sp>
        <p:nvSpPr>
          <p:cNvPr id="8" name="Fußzeilenplatzhalter 7"/>
          <p:cNvSpPr>
            <a:spLocks noGrp="1"/>
          </p:cNvSpPr>
          <p:nvPr>
            <p:ph type="ftr" sz="quarter" idx="11"/>
          </p:nvPr>
        </p:nvSpPr>
        <p:spPr/>
        <p:txBody>
          <a:bodyPr/>
          <a:lstStyle/>
          <a:p>
            <a:endParaRPr lang="en-GB"/>
          </a:p>
        </p:txBody>
      </p:sp>
      <p:sp>
        <p:nvSpPr>
          <p:cNvPr id="9" name="Foliennummernplatzhalter 8"/>
          <p:cNvSpPr>
            <a:spLocks noGrp="1"/>
          </p:cNvSpPr>
          <p:nvPr>
            <p:ph type="sldNum" sz="quarter" idx="12"/>
          </p:nvPr>
        </p:nvSpPr>
        <p:spPr/>
        <p:txBody>
          <a:bodyPr/>
          <a:lstStyle/>
          <a:p>
            <a:fld id="{005EF20A-CCAB-4BA9-94F5-DFD0701AE0FB}" type="slidenum">
              <a:rPr lang="en-GB" smtClean="0"/>
              <a:pPr/>
              <a:t>‹#›</a:t>
            </a:fld>
            <a:endParaRPr lang="en-GB"/>
          </a:p>
        </p:txBody>
      </p:sp>
      <p:cxnSp>
        <p:nvCxnSpPr>
          <p:cNvPr id="10" name="Gerade Verbindung 9"/>
          <p:cNvCxnSpPr/>
          <p:nvPr userDrawn="1"/>
        </p:nvCxnSpPr>
        <p:spPr>
          <a:xfrm>
            <a:off x="539552" y="2132856"/>
            <a:ext cx="8136904" cy="0"/>
          </a:xfrm>
          <a:prstGeom prst="line">
            <a:avLst/>
          </a:prstGeom>
          <a:ln w="79375">
            <a:solidFill>
              <a:srgbClr val="51B5A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3644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Datumsplatzhalter 2"/>
          <p:cNvSpPr>
            <a:spLocks noGrp="1"/>
          </p:cNvSpPr>
          <p:nvPr>
            <p:ph type="dt" sz="half" idx="10"/>
          </p:nvPr>
        </p:nvSpPr>
        <p:spPr/>
        <p:txBody>
          <a:bodyPr/>
          <a:lstStyle/>
          <a:p>
            <a:fld id="{C303A4C9-8790-42F7-B8F3-9429D39FE742}" type="datetimeFigureOut">
              <a:rPr lang="en-GB" smtClean="0"/>
              <a:pPr/>
              <a:t>27/02/2018</a:t>
            </a:fld>
            <a:endParaRPr lang="en-GB"/>
          </a:p>
        </p:txBody>
      </p:sp>
      <p:sp>
        <p:nvSpPr>
          <p:cNvPr id="4" name="Fußzeilenplatzhalter 3"/>
          <p:cNvSpPr>
            <a:spLocks noGrp="1"/>
          </p:cNvSpPr>
          <p:nvPr>
            <p:ph type="ftr" sz="quarter" idx="11"/>
          </p:nvPr>
        </p:nvSpPr>
        <p:spPr/>
        <p:txBody>
          <a:bodyPr/>
          <a:lstStyle/>
          <a:p>
            <a:endParaRPr lang="en-GB"/>
          </a:p>
        </p:txBody>
      </p:sp>
      <p:sp>
        <p:nvSpPr>
          <p:cNvPr id="5" name="Foliennummernplatzhalter 4"/>
          <p:cNvSpPr>
            <a:spLocks noGrp="1"/>
          </p:cNvSpPr>
          <p:nvPr>
            <p:ph type="sldNum" sz="quarter" idx="12"/>
          </p:nvPr>
        </p:nvSpPr>
        <p:spPr/>
        <p:txBody>
          <a:bodyPr/>
          <a:lstStyle/>
          <a:p>
            <a:fld id="{005EF20A-CCAB-4BA9-94F5-DFD0701AE0FB}" type="slidenum">
              <a:rPr lang="en-GB" smtClean="0"/>
              <a:pPr/>
              <a:t>‹#›</a:t>
            </a:fld>
            <a:endParaRPr lang="en-GB"/>
          </a:p>
        </p:txBody>
      </p:sp>
      <p:cxnSp>
        <p:nvCxnSpPr>
          <p:cNvPr id="6" name="Gerade Verbindung 5"/>
          <p:cNvCxnSpPr/>
          <p:nvPr userDrawn="1"/>
        </p:nvCxnSpPr>
        <p:spPr>
          <a:xfrm>
            <a:off x="539552" y="2132856"/>
            <a:ext cx="8136904" cy="0"/>
          </a:xfrm>
          <a:prstGeom prst="line">
            <a:avLst/>
          </a:prstGeom>
          <a:ln w="79375">
            <a:solidFill>
              <a:srgbClr val="51B5A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1616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303A4C9-8790-42F7-B8F3-9429D39FE742}" type="datetimeFigureOut">
              <a:rPr lang="en-GB" smtClean="0"/>
              <a:pPr/>
              <a:t>27/02/2018</a:t>
            </a:fld>
            <a:endParaRPr lang="en-GB"/>
          </a:p>
        </p:txBody>
      </p:sp>
      <p:sp>
        <p:nvSpPr>
          <p:cNvPr id="3" name="Fußzeilenplatzhalter 2"/>
          <p:cNvSpPr>
            <a:spLocks noGrp="1"/>
          </p:cNvSpPr>
          <p:nvPr>
            <p:ph type="ftr" sz="quarter" idx="11"/>
          </p:nvPr>
        </p:nvSpPr>
        <p:spPr/>
        <p:txBody>
          <a:bodyPr/>
          <a:lstStyle/>
          <a:p>
            <a:endParaRPr lang="en-GB"/>
          </a:p>
        </p:txBody>
      </p:sp>
      <p:sp>
        <p:nvSpPr>
          <p:cNvPr id="4" name="Foliennummernplatzhalter 3"/>
          <p:cNvSpPr>
            <a:spLocks noGrp="1"/>
          </p:cNvSpPr>
          <p:nvPr>
            <p:ph type="sldNum" sz="quarter" idx="12"/>
          </p:nvPr>
        </p:nvSpPr>
        <p:spPr/>
        <p:txBody>
          <a:bodyPr/>
          <a:lstStyle/>
          <a:p>
            <a:fld id="{005EF20A-CCAB-4BA9-94F5-DFD0701AE0FB}" type="slidenum">
              <a:rPr lang="en-GB" smtClean="0"/>
              <a:pPr/>
              <a:t>‹#›</a:t>
            </a:fld>
            <a:endParaRPr lang="en-GB"/>
          </a:p>
        </p:txBody>
      </p:sp>
      <p:sp>
        <p:nvSpPr>
          <p:cNvPr id="5" name="Inhaltsplatzhalter 2"/>
          <p:cNvSpPr>
            <a:spLocks noGrp="1"/>
          </p:cNvSpPr>
          <p:nvPr>
            <p:ph idx="1"/>
          </p:nvPr>
        </p:nvSpPr>
        <p:spPr>
          <a:xfrm>
            <a:off x="457200" y="1052736"/>
            <a:ext cx="8229600" cy="5073427"/>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endParaRPr lang="en-GB" dirty="0"/>
          </a:p>
        </p:txBody>
      </p:sp>
    </p:spTree>
    <p:extLst>
      <p:ext uri="{BB962C8B-B14F-4D97-AF65-F5344CB8AC3E}">
        <p14:creationId xmlns:p14="http://schemas.microsoft.com/office/powerpoint/2010/main" val="2022882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en-GB"/>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C303A4C9-8790-42F7-B8F3-9429D39FE742}" type="datetimeFigureOut">
              <a:rPr lang="en-GB" smtClean="0"/>
              <a:pPr/>
              <a:t>27/02/2018</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005EF20A-CCAB-4BA9-94F5-DFD0701AE0FB}" type="slidenum">
              <a:rPr lang="en-GB" smtClean="0"/>
              <a:pPr/>
              <a:t>‹#›</a:t>
            </a:fld>
            <a:endParaRPr lang="en-GB"/>
          </a:p>
        </p:txBody>
      </p:sp>
    </p:spTree>
    <p:extLst>
      <p:ext uri="{BB962C8B-B14F-4D97-AF65-F5344CB8AC3E}">
        <p14:creationId xmlns:p14="http://schemas.microsoft.com/office/powerpoint/2010/main" val="513201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en-GB"/>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C303A4C9-8790-42F7-B8F3-9429D39FE742}" type="datetimeFigureOut">
              <a:rPr lang="en-GB" smtClean="0"/>
              <a:pPr/>
              <a:t>27/02/2018</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005EF20A-CCAB-4BA9-94F5-DFD0701AE0FB}" type="slidenum">
              <a:rPr lang="en-GB" smtClean="0"/>
              <a:pPr/>
              <a:t>‹#›</a:t>
            </a:fld>
            <a:endParaRPr lang="en-GB"/>
          </a:p>
        </p:txBody>
      </p:sp>
    </p:spTree>
    <p:extLst>
      <p:ext uri="{BB962C8B-B14F-4D97-AF65-F5344CB8AC3E}">
        <p14:creationId xmlns:p14="http://schemas.microsoft.com/office/powerpoint/2010/main" val="15839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1340768"/>
            <a:ext cx="8229600" cy="940966"/>
          </a:xfrm>
          <a:prstGeom prst="rect">
            <a:avLst/>
          </a:prstGeom>
        </p:spPr>
        <p:txBody>
          <a:bodyPr vert="horz" lIns="91440" tIns="45720" rIns="91440" bIns="45720" rtlCol="0" anchor="ctr">
            <a:noAutofit/>
          </a:bodyPr>
          <a:lstStyle/>
          <a:p>
            <a:r>
              <a:rPr lang="en-GB" dirty="0"/>
              <a:t>Main Title to go here </a:t>
            </a:r>
          </a:p>
        </p:txBody>
      </p:sp>
      <p:sp>
        <p:nvSpPr>
          <p:cNvPr id="3" name="Textplatzhalter 2"/>
          <p:cNvSpPr>
            <a:spLocks noGrp="1"/>
          </p:cNvSpPr>
          <p:nvPr>
            <p:ph type="body" idx="1"/>
          </p:nvPr>
        </p:nvSpPr>
        <p:spPr>
          <a:xfrm>
            <a:off x="457200" y="2564904"/>
            <a:ext cx="8229600" cy="3561259"/>
          </a:xfrm>
          <a:prstGeom prst="rect">
            <a:avLst/>
          </a:prstGeom>
        </p:spPr>
        <p:txBody>
          <a:bodyPr vert="horz" lIns="91440" tIns="45720" rIns="91440" bIns="45720" rtlCol="0">
            <a:normAutofit/>
          </a:bodyPr>
          <a:lstStyle/>
          <a:p>
            <a:pPr lvl="0"/>
            <a:endParaRPr lang="en-GB" dirty="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03A4C9-8790-42F7-B8F3-9429D39FE742}" type="datetimeFigureOut">
              <a:rPr lang="en-GB" smtClean="0"/>
              <a:pPr/>
              <a:t>27/02/2018</a:t>
            </a:fld>
            <a:endParaRPr lang="en-GB"/>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EF20A-CCAB-4BA9-94F5-DFD0701AE0FB}" type="slidenum">
              <a:rPr lang="en-GB" smtClean="0"/>
              <a:pPr/>
              <a:t>‹#›</a:t>
            </a:fld>
            <a:endParaRPr lang="en-GB"/>
          </a:p>
        </p:txBody>
      </p:sp>
    </p:spTree>
    <p:extLst>
      <p:ext uri="{BB962C8B-B14F-4D97-AF65-F5344CB8AC3E}">
        <p14:creationId xmlns:p14="http://schemas.microsoft.com/office/powerpoint/2010/main" val="333346540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904875" y="2165350"/>
            <a:ext cx="770572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Slide Title</a:t>
            </a:r>
          </a:p>
        </p:txBody>
      </p:sp>
      <p:sp>
        <p:nvSpPr>
          <p:cNvPr id="3075" name="Rectangle 3"/>
          <p:cNvSpPr>
            <a:spLocks noGrp="1" noChangeArrowheads="1"/>
          </p:cNvSpPr>
          <p:nvPr>
            <p:ph type="body" idx="1"/>
          </p:nvPr>
        </p:nvSpPr>
        <p:spPr bwMode="auto">
          <a:xfrm>
            <a:off x="895350" y="2895600"/>
            <a:ext cx="7639050"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3076" name="Line 4"/>
          <p:cNvSpPr>
            <a:spLocks noChangeShapeType="1"/>
          </p:cNvSpPr>
          <p:nvPr/>
        </p:nvSpPr>
        <p:spPr bwMode="auto">
          <a:xfrm>
            <a:off x="990600" y="2514600"/>
            <a:ext cx="7620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737000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rtl="0" eaLnBrk="0" fontAlgn="base" hangingPunct="0">
        <a:spcBef>
          <a:spcPct val="0"/>
        </a:spcBef>
        <a:spcAft>
          <a:spcPct val="0"/>
        </a:spcAft>
        <a:defRPr sz="2500">
          <a:solidFill>
            <a:srgbClr val="D06223"/>
          </a:solidFill>
          <a:latin typeface="+mj-lt"/>
          <a:ea typeface="+mj-ea"/>
          <a:cs typeface="+mj-cs"/>
        </a:defRPr>
      </a:lvl1pPr>
      <a:lvl2pPr algn="l" rtl="0" eaLnBrk="0" fontAlgn="base" hangingPunct="0">
        <a:spcBef>
          <a:spcPct val="0"/>
        </a:spcBef>
        <a:spcAft>
          <a:spcPct val="0"/>
        </a:spcAft>
        <a:defRPr sz="2500">
          <a:solidFill>
            <a:srgbClr val="D06223"/>
          </a:solidFill>
          <a:latin typeface="Verdana" pitchFamily="34" charset="0"/>
        </a:defRPr>
      </a:lvl2pPr>
      <a:lvl3pPr algn="l" rtl="0" eaLnBrk="0" fontAlgn="base" hangingPunct="0">
        <a:spcBef>
          <a:spcPct val="0"/>
        </a:spcBef>
        <a:spcAft>
          <a:spcPct val="0"/>
        </a:spcAft>
        <a:defRPr sz="2500">
          <a:solidFill>
            <a:srgbClr val="D06223"/>
          </a:solidFill>
          <a:latin typeface="Verdana" pitchFamily="34" charset="0"/>
        </a:defRPr>
      </a:lvl3pPr>
      <a:lvl4pPr algn="l" rtl="0" eaLnBrk="0" fontAlgn="base" hangingPunct="0">
        <a:spcBef>
          <a:spcPct val="0"/>
        </a:spcBef>
        <a:spcAft>
          <a:spcPct val="0"/>
        </a:spcAft>
        <a:defRPr sz="2500">
          <a:solidFill>
            <a:srgbClr val="D06223"/>
          </a:solidFill>
          <a:latin typeface="Verdana" pitchFamily="34" charset="0"/>
        </a:defRPr>
      </a:lvl4pPr>
      <a:lvl5pPr algn="l" rtl="0" eaLnBrk="0" fontAlgn="base" hangingPunct="0">
        <a:spcBef>
          <a:spcPct val="0"/>
        </a:spcBef>
        <a:spcAft>
          <a:spcPct val="0"/>
        </a:spcAft>
        <a:defRPr sz="2500">
          <a:solidFill>
            <a:srgbClr val="D06223"/>
          </a:solidFill>
          <a:latin typeface="Verdana" pitchFamily="34" charset="0"/>
        </a:defRPr>
      </a:lvl5pPr>
      <a:lvl6pPr marL="457200" algn="l" rtl="0" eaLnBrk="1" fontAlgn="base" hangingPunct="1">
        <a:spcBef>
          <a:spcPct val="0"/>
        </a:spcBef>
        <a:spcAft>
          <a:spcPct val="0"/>
        </a:spcAft>
        <a:defRPr sz="2500">
          <a:solidFill>
            <a:srgbClr val="D06223"/>
          </a:solidFill>
          <a:latin typeface="Verdana" pitchFamily="34" charset="0"/>
        </a:defRPr>
      </a:lvl6pPr>
      <a:lvl7pPr marL="914400" algn="l" rtl="0" eaLnBrk="1" fontAlgn="base" hangingPunct="1">
        <a:spcBef>
          <a:spcPct val="0"/>
        </a:spcBef>
        <a:spcAft>
          <a:spcPct val="0"/>
        </a:spcAft>
        <a:defRPr sz="2500">
          <a:solidFill>
            <a:srgbClr val="D06223"/>
          </a:solidFill>
          <a:latin typeface="Verdana" pitchFamily="34" charset="0"/>
        </a:defRPr>
      </a:lvl7pPr>
      <a:lvl8pPr marL="1371600" algn="l" rtl="0" eaLnBrk="1" fontAlgn="base" hangingPunct="1">
        <a:spcBef>
          <a:spcPct val="0"/>
        </a:spcBef>
        <a:spcAft>
          <a:spcPct val="0"/>
        </a:spcAft>
        <a:defRPr sz="2500">
          <a:solidFill>
            <a:srgbClr val="D06223"/>
          </a:solidFill>
          <a:latin typeface="Verdana" pitchFamily="34" charset="0"/>
        </a:defRPr>
      </a:lvl8pPr>
      <a:lvl9pPr marL="1828800" algn="l" rtl="0" eaLnBrk="1" fontAlgn="base" hangingPunct="1">
        <a:spcBef>
          <a:spcPct val="0"/>
        </a:spcBef>
        <a:spcAft>
          <a:spcPct val="0"/>
        </a:spcAft>
        <a:defRPr sz="2500">
          <a:solidFill>
            <a:srgbClr val="D06223"/>
          </a:solidFill>
          <a:latin typeface="Verdana" pitchFamily="34" charset="0"/>
        </a:defRPr>
      </a:lvl9pPr>
    </p:titleStyle>
    <p:bodyStyle>
      <a:lvl1pPr marL="342900" indent="-342900" algn="l" rtl="0" eaLnBrk="0" fontAlgn="base" hangingPunct="0">
        <a:spcBef>
          <a:spcPct val="20000"/>
        </a:spcBef>
        <a:spcAft>
          <a:spcPct val="0"/>
        </a:spcAft>
        <a:buClr>
          <a:srgbClr val="D06223"/>
        </a:buClr>
        <a:buChar char="•"/>
        <a:defRPr sz="1700">
          <a:solidFill>
            <a:schemeClr val="tx1"/>
          </a:solidFill>
          <a:latin typeface="+mn-lt"/>
          <a:ea typeface="+mn-ea"/>
          <a:cs typeface="+mn-cs"/>
        </a:defRPr>
      </a:lvl1pPr>
      <a:lvl2pPr marL="742950" indent="-285750" algn="l" rtl="0" eaLnBrk="0" fontAlgn="base" hangingPunct="0">
        <a:spcBef>
          <a:spcPct val="20000"/>
        </a:spcBef>
        <a:spcAft>
          <a:spcPct val="0"/>
        </a:spcAft>
        <a:buClr>
          <a:srgbClr val="D06223"/>
        </a:buClr>
        <a:buChar char="–"/>
        <a:defRPr sz="1700">
          <a:solidFill>
            <a:schemeClr val="tx1"/>
          </a:solidFill>
          <a:latin typeface="+mn-lt"/>
        </a:defRPr>
      </a:lvl2pPr>
      <a:lvl3pPr marL="1143000" indent="-228600" algn="l" rtl="0" eaLnBrk="0" fontAlgn="base" hangingPunct="0">
        <a:spcBef>
          <a:spcPct val="20000"/>
        </a:spcBef>
        <a:spcAft>
          <a:spcPct val="0"/>
        </a:spcAft>
        <a:buClr>
          <a:srgbClr val="D06223"/>
        </a:buClr>
        <a:buChar char="•"/>
        <a:defRPr sz="1700">
          <a:solidFill>
            <a:schemeClr val="tx1"/>
          </a:solidFill>
          <a:latin typeface="+mn-lt"/>
        </a:defRPr>
      </a:lvl3pPr>
      <a:lvl4pPr marL="1600200" indent="-228600" algn="l" rtl="0" eaLnBrk="0" fontAlgn="base" hangingPunct="0">
        <a:spcBef>
          <a:spcPct val="20000"/>
        </a:spcBef>
        <a:spcAft>
          <a:spcPct val="0"/>
        </a:spcAft>
        <a:buClr>
          <a:srgbClr val="D06223"/>
        </a:buClr>
        <a:buChar char="–"/>
        <a:defRPr sz="1700">
          <a:solidFill>
            <a:schemeClr val="tx1"/>
          </a:solidFill>
          <a:latin typeface="+mn-lt"/>
        </a:defRPr>
      </a:lvl4pPr>
      <a:lvl5pPr marL="2057400" indent="-228600" algn="l" rtl="0" eaLnBrk="0" fontAlgn="base" hangingPunct="0">
        <a:spcBef>
          <a:spcPct val="20000"/>
        </a:spcBef>
        <a:spcAft>
          <a:spcPct val="0"/>
        </a:spcAft>
        <a:buClr>
          <a:srgbClr val="D06223"/>
        </a:buClr>
        <a:buChar char="»"/>
        <a:defRPr sz="1700">
          <a:solidFill>
            <a:schemeClr val="tx1"/>
          </a:solidFill>
          <a:latin typeface="+mn-lt"/>
        </a:defRPr>
      </a:lvl5pPr>
      <a:lvl6pPr marL="2514600" indent="-228600" algn="l" rtl="0" eaLnBrk="1" fontAlgn="base" hangingPunct="1">
        <a:spcBef>
          <a:spcPct val="20000"/>
        </a:spcBef>
        <a:spcAft>
          <a:spcPct val="0"/>
        </a:spcAft>
        <a:buClr>
          <a:srgbClr val="D06223"/>
        </a:buClr>
        <a:buChar char="»"/>
        <a:defRPr sz="1700">
          <a:solidFill>
            <a:schemeClr val="tx1"/>
          </a:solidFill>
          <a:latin typeface="+mn-lt"/>
        </a:defRPr>
      </a:lvl6pPr>
      <a:lvl7pPr marL="2971800" indent="-228600" algn="l" rtl="0" eaLnBrk="1" fontAlgn="base" hangingPunct="1">
        <a:spcBef>
          <a:spcPct val="20000"/>
        </a:spcBef>
        <a:spcAft>
          <a:spcPct val="0"/>
        </a:spcAft>
        <a:buClr>
          <a:srgbClr val="D06223"/>
        </a:buClr>
        <a:buChar char="»"/>
        <a:defRPr sz="1700">
          <a:solidFill>
            <a:schemeClr val="tx1"/>
          </a:solidFill>
          <a:latin typeface="+mn-lt"/>
        </a:defRPr>
      </a:lvl7pPr>
      <a:lvl8pPr marL="3429000" indent="-228600" algn="l" rtl="0" eaLnBrk="1" fontAlgn="base" hangingPunct="1">
        <a:spcBef>
          <a:spcPct val="20000"/>
        </a:spcBef>
        <a:spcAft>
          <a:spcPct val="0"/>
        </a:spcAft>
        <a:buClr>
          <a:srgbClr val="D06223"/>
        </a:buClr>
        <a:buChar char="»"/>
        <a:defRPr sz="1700">
          <a:solidFill>
            <a:schemeClr val="tx1"/>
          </a:solidFill>
          <a:latin typeface="+mn-lt"/>
        </a:defRPr>
      </a:lvl8pPr>
      <a:lvl9pPr marL="3886200" indent="-228600" algn="l" rtl="0" eaLnBrk="1" fontAlgn="base" hangingPunct="1">
        <a:spcBef>
          <a:spcPct val="20000"/>
        </a:spcBef>
        <a:spcAft>
          <a:spcPct val="0"/>
        </a:spcAft>
        <a:buClr>
          <a:srgbClr val="D06223"/>
        </a:buClr>
        <a:buChar char="»"/>
        <a:defRPr sz="1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904875" y="2165350"/>
            <a:ext cx="770572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ltLang="en-US"/>
              <a:t>Slide Title</a:t>
            </a:r>
          </a:p>
        </p:txBody>
      </p:sp>
      <p:sp>
        <p:nvSpPr>
          <p:cNvPr id="3075" name="Rectangle 3"/>
          <p:cNvSpPr>
            <a:spLocks noGrp="1" noChangeArrowheads="1"/>
          </p:cNvSpPr>
          <p:nvPr>
            <p:ph type="body" idx="1"/>
          </p:nvPr>
        </p:nvSpPr>
        <p:spPr bwMode="auto">
          <a:xfrm>
            <a:off x="895350" y="2895600"/>
            <a:ext cx="7639050"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3076" name="Line 4"/>
          <p:cNvSpPr>
            <a:spLocks noChangeShapeType="1"/>
          </p:cNvSpPr>
          <p:nvPr/>
        </p:nvSpPr>
        <p:spPr bwMode="auto">
          <a:xfrm>
            <a:off x="990600" y="2514600"/>
            <a:ext cx="7620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000000"/>
              </a:solidFill>
              <a:latin typeface="Arial" charset="0"/>
              <a:cs typeface="Arial" charset="0"/>
            </a:endParaRPr>
          </a:p>
        </p:txBody>
      </p:sp>
    </p:spTree>
    <p:extLst>
      <p:ext uri="{BB962C8B-B14F-4D97-AF65-F5344CB8AC3E}">
        <p14:creationId xmlns:p14="http://schemas.microsoft.com/office/powerpoint/2010/main" val="132865839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l" rtl="0" eaLnBrk="0" fontAlgn="base" hangingPunct="0">
        <a:spcBef>
          <a:spcPct val="0"/>
        </a:spcBef>
        <a:spcAft>
          <a:spcPct val="0"/>
        </a:spcAft>
        <a:defRPr sz="2500">
          <a:solidFill>
            <a:srgbClr val="D06223"/>
          </a:solidFill>
          <a:latin typeface="+mj-lt"/>
          <a:ea typeface="+mj-ea"/>
          <a:cs typeface="+mj-cs"/>
        </a:defRPr>
      </a:lvl1pPr>
      <a:lvl2pPr algn="l" rtl="0" eaLnBrk="0" fontAlgn="base" hangingPunct="0">
        <a:spcBef>
          <a:spcPct val="0"/>
        </a:spcBef>
        <a:spcAft>
          <a:spcPct val="0"/>
        </a:spcAft>
        <a:defRPr sz="2500">
          <a:solidFill>
            <a:srgbClr val="D06223"/>
          </a:solidFill>
          <a:latin typeface="Verdana" pitchFamily="34" charset="0"/>
        </a:defRPr>
      </a:lvl2pPr>
      <a:lvl3pPr algn="l" rtl="0" eaLnBrk="0" fontAlgn="base" hangingPunct="0">
        <a:spcBef>
          <a:spcPct val="0"/>
        </a:spcBef>
        <a:spcAft>
          <a:spcPct val="0"/>
        </a:spcAft>
        <a:defRPr sz="2500">
          <a:solidFill>
            <a:srgbClr val="D06223"/>
          </a:solidFill>
          <a:latin typeface="Verdana" pitchFamily="34" charset="0"/>
        </a:defRPr>
      </a:lvl3pPr>
      <a:lvl4pPr algn="l" rtl="0" eaLnBrk="0" fontAlgn="base" hangingPunct="0">
        <a:spcBef>
          <a:spcPct val="0"/>
        </a:spcBef>
        <a:spcAft>
          <a:spcPct val="0"/>
        </a:spcAft>
        <a:defRPr sz="2500">
          <a:solidFill>
            <a:srgbClr val="D06223"/>
          </a:solidFill>
          <a:latin typeface="Verdana" pitchFamily="34" charset="0"/>
        </a:defRPr>
      </a:lvl4pPr>
      <a:lvl5pPr algn="l" rtl="0" eaLnBrk="0" fontAlgn="base" hangingPunct="0">
        <a:spcBef>
          <a:spcPct val="0"/>
        </a:spcBef>
        <a:spcAft>
          <a:spcPct val="0"/>
        </a:spcAft>
        <a:defRPr sz="2500">
          <a:solidFill>
            <a:srgbClr val="D06223"/>
          </a:solidFill>
          <a:latin typeface="Verdana" pitchFamily="34" charset="0"/>
        </a:defRPr>
      </a:lvl5pPr>
      <a:lvl6pPr marL="457200" algn="l" rtl="0" eaLnBrk="1" fontAlgn="base" hangingPunct="1">
        <a:spcBef>
          <a:spcPct val="0"/>
        </a:spcBef>
        <a:spcAft>
          <a:spcPct val="0"/>
        </a:spcAft>
        <a:defRPr sz="2500">
          <a:solidFill>
            <a:srgbClr val="D06223"/>
          </a:solidFill>
          <a:latin typeface="Verdana" pitchFamily="34" charset="0"/>
        </a:defRPr>
      </a:lvl6pPr>
      <a:lvl7pPr marL="914400" algn="l" rtl="0" eaLnBrk="1" fontAlgn="base" hangingPunct="1">
        <a:spcBef>
          <a:spcPct val="0"/>
        </a:spcBef>
        <a:spcAft>
          <a:spcPct val="0"/>
        </a:spcAft>
        <a:defRPr sz="2500">
          <a:solidFill>
            <a:srgbClr val="D06223"/>
          </a:solidFill>
          <a:latin typeface="Verdana" pitchFamily="34" charset="0"/>
        </a:defRPr>
      </a:lvl7pPr>
      <a:lvl8pPr marL="1371600" algn="l" rtl="0" eaLnBrk="1" fontAlgn="base" hangingPunct="1">
        <a:spcBef>
          <a:spcPct val="0"/>
        </a:spcBef>
        <a:spcAft>
          <a:spcPct val="0"/>
        </a:spcAft>
        <a:defRPr sz="2500">
          <a:solidFill>
            <a:srgbClr val="D06223"/>
          </a:solidFill>
          <a:latin typeface="Verdana" pitchFamily="34" charset="0"/>
        </a:defRPr>
      </a:lvl8pPr>
      <a:lvl9pPr marL="1828800" algn="l" rtl="0" eaLnBrk="1" fontAlgn="base" hangingPunct="1">
        <a:spcBef>
          <a:spcPct val="0"/>
        </a:spcBef>
        <a:spcAft>
          <a:spcPct val="0"/>
        </a:spcAft>
        <a:defRPr sz="2500">
          <a:solidFill>
            <a:srgbClr val="D06223"/>
          </a:solidFill>
          <a:latin typeface="Verdana" pitchFamily="34" charset="0"/>
        </a:defRPr>
      </a:lvl9pPr>
    </p:titleStyle>
    <p:bodyStyle>
      <a:lvl1pPr marL="342900" indent="-342900" algn="l" rtl="0" eaLnBrk="0" fontAlgn="base" hangingPunct="0">
        <a:spcBef>
          <a:spcPct val="20000"/>
        </a:spcBef>
        <a:spcAft>
          <a:spcPct val="0"/>
        </a:spcAft>
        <a:buClr>
          <a:srgbClr val="D06223"/>
        </a:buClr>
        <a:buChar char="•"/>
        <a:defRPr sz="1700">
          <a:solidFill>
            <a:schemeClr val="tx1"/>
          </a:solidFill>
          <a:latin typeface="+mn-lt"/>
          <a:ea typeface="+mn-ea"/>
          <a:cs typeface="+mn-cs"/>
        </a:defRPr>
      </a:lvl1pPr>
      <a:lvl2pPr marL="742950" indent="-285750" algn="l" rtl="0" eaLnBrk="0" fontAlgn="base" hangingPunct="0">
        <a:spcBef>
          <a:spcPct val="20000"/>
        </a:spcBef>
        <a:spcAft>
          <a:spcPct val="0"/>
        </a:spcAft>
        <a:buClr>
          <a:srgbClr val="D06223"/>
        </a:buClr>
        <a:buChar char="–"/>
        <a:defRPr sz="1700">
          <a:solidFill>
            <a:schemeClr val="tx1"/>
          </a:solidFill>
          <a:latin typeface="+mn-lt"/>
        </a:defRPr>
      </a:lvl2pPr>
      <a:lvl3pPr marL="1143000" indent="-228600" algn="l" rtl="0" eaLnBrk="0" fontAlgn="base" hangingPunct="0">
        <a:spcBef>
          <a:spcPct val="20000"/>
        </a:spcBef>
        <a:spcAft>
          <a:spcPct val="0"/>
        </a:spcAft>
        <a:buClr>
          <a:srgbClr val="D06223"/>
        </a:buClr>
        <a:buChar char="•"/>
        <a:defRPr sz="1700">
          <a:solidFill>
            <a:schemeClr val="tx1"/>
          </a:solidFill>
          <a:latin typeface="+mn-lt"/>
        </a:defRPr>
      </a:lvl3pPr>
      <a:lvl4pPr marL="1600200" indent="-228600" algn="l" rtl="0" eaLnBrk="0" fontAlgn="base" hangingPunct="0">
        <a:spcBef>
          <a:spcPct val="20000"/>
        </a:spcBef>
        <a:spcAft>
          <a:spcPct val="0"/>
        </a:spcAft>
        <a:buClr>
          <a:srgbClr val="D06223"/>
        </a:buClr>
        <a:buChar char="–"/>
        <a:defRPr sz="1700">
          <a:solidFill>
            <a:schemeClr val="tx1"/>
          </a:solidFill>
          <a:latin typeface="+mn-lt"/>
        </a:defRPr>
      </a:lvl4pPr>
      <a:lvl5pPr marL="2057400" indent="-228600" algn="l" rtl="0" eaLnBrk="0" fontAlgn="base" hangingPunct="0">
        <a:spcBef>
          <a:spcPct val="20000"/>
        </a:spcBef>
        <a:spcAft>
          <a:spcPct val="0"/>
        </a:spcAft>
        <a:buClr>
          <a:srgbClr val="D06223"/>
        </a:buClr>
        <a:buChar char="»"/>
        <a:defRPr sz="1700">
          <a:solidFill>
            <a:schemeClr val="tx1"/>
          </a:solidFill>
          <a:latin typeface="+mn-lt"/>
        </a:defRPr>
      </a:lvl5pPr>
      <a:lvl6pPr marL="2514600" indent="-228600" algn="l" rtl="0" eaLnBrk="1" fontAlgn="base" hangingPunct="1">
        <a:spcBef>
          <a:spcPct val="20000"/>
        </a:spcBef>
        <a:spcAft>
          <a:spcPct val="0"/>
        </a:spcAft>
        <a:buClr>
          <a:srgbClr val="D06223"/>
        </a:buClr>
        <a:buChar char="»"/>
        <a:defRPr sz="1700">
          <a:solidFill>
            <a:schemeClr val="tx1"/>
          </a:solidFill>
          <a:latin typeface="+mn-lt"/>
        </a:defRPr>
      </a:lvl6pPr>
      <a:lvl7pPr marL="2971800" indent="-228600" algn="l" rtl="0" eaLnBrk="1" fontAlgn="base" hangingPunct="1">
        <a:spcBef>
          <a:spcPct val="20000"/>
        </a:spcBef>
        <a:spcAft>
          <a:spcPct val="0"/>
        </a:spcAft>
        <a:buClr>
          <a:srgbClr val="D06223"/>
        </a:buClr>
        <a:buChar char="»"/>
        <a:defRPr sz="1700">
          <a:solidFill>
            <a:schemeClr val="tx1"/>
          </a:solidFill>
          <a:latin typeface="+mn-lt"/>
        </a:defRPr>
      </a:lvl7pPr>
      <a:lvl8pPr marL="3429000" indent="-228600" algn="l" rtl="0" eaLnBrk="1" fontAlgn="base" hangingPunct="1">
        <a:spcBef>
          <a:spcPct val="20000"/>
        </a:spcBef>
        <a:spcAft>
          <a:spcPct val="0"/>
        </a:spcAft>
        <a:buClr>
          <a:srgbClr val="D06223"/>
        </a:buClr>
        <a:buChar char="»"/>
        <a:defRPr sz="1700">
          <a:solidFill>
            <a:schemeClr val="tx1"/>
          </a:solidFill>
          <a:latin typeface="+mn-lt"/>
        </a:defRPr>
      </a:lvl8pPr>
      <a:lvl9pPr marL="3886200" indent="-228600" algn="l" rtl="0" eaLnBrk="1" fontAlgn="base" hangingPunct="1">
        <a:spcBef>
          <a:spcPct val="20000"/>
        </a:spcBef>
        <a:spcAft>
          <a:spcPct val="0"/>
        </a:spcAft>
        <a:buClr>
          <a:srgbClr val="D06223"/>
        </a:buClr>
        <a:buChar char="»"/>
        <a:defRPr sz="1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0.jpe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3.xml"/><Relationship Id="rId7" Type="http://schemas.openxmlformats.org/officeDocument/2006/relationships/image" Target="../media/image23.png"/><Relationship Id="rId2" Type="http://schemas.openxmlformats.org/officeDocument/2006/relationships/slideLayout" Target="../slideLayouts/slideLayout12.xml"/><Relationship Id="rId1" Type="http://schemas.openxmlformats.org/officeDocument/2006/relationships/tags" Target="../tags/tag3.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21.jpe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34.png"/><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gov.uk/government/how-government-works"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43.jpeg"/></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28.xml.rels><?xml version="1.0" encoding="UTF-8" standalone="yes"?>
<Relationships xmlns="http://schemas.openxmlformats.org/package/2006/relationships"><Relationship Id="rId3" Type="http://schemas.openxmlformats.org/officeDocument/2006/relationships/hyperlink" Target="mailto:educationoutreach@parliament.uk" TargetMode="External"/><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50.jpeg"/></Relationships>
</file>

<file path=ppt/slides/_rels/slide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55.jpeg"/><Relationship Id="rId5" Type="http://schemas.openxmlformats.org/officeDocument/2006/relationships/image" Target="../media/image54.png"/><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6.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notesSlide" Target="../notesSlides/notesSlide30.xml"/><Relationship Id="rId7" Type="http://schemas.openxmlformats.org/officeDocument/2006/relationships/image" Target="../media/image68.jpe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3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2.xml"/><Relationship Id="rId1" Type="http://schemas.openxmlformats.org/officeDocument/2006/relationships/slideLayout" Target="../slideLayouts/slideLayout12.xml"/><Relationship Id="rId5" Type="http://schemas.openxmlformats.org/officeDocument/2006/relationships/hyperlink" Target="mailto:teachertraining@parliament.uk" TargetMode="External"/><Relationship Id="rId4" Type="http://schemas.openxmlformats.org/officeDocument/2006/relationships/image" Target="../media/image71.jpeg"/></Relationships>
</file>

<file path=ppt/slides/_rels/slide3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73.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www.parliament.uk/education"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mailto:teachertraining@parliament.u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58705" y="2609350"/>
            <a:ext cx="8496944" cy="1154559"/>
          </a:xfrm>
        </p:spPr>
        <p:txBody>
          <a:bodyPr/>
          <a:lstStyle/>
          <a:p>
            <a:r>
              <a:rPr lang="en-GB" sz="3200" dirty="0">
                <a:latin typeface="Gill Sans MT" panose="020B0502020104020203" pitchFamily="34" charset="0"/>
              </a:rPr>
              <a:t>Your Students and the UK Parliament</a:t>
            </a:r>
          </a:p>
        </p:txBody>
      </p:sp>
      <p:sp>
        <p:nvSpPr>
          <p:cNvPr id="3" name="Untertitel 2"/>
          <p:cNvSpPr>
            <a:spLocks noGrp="1"/>
          </p:cNvSpPr>
          <p:nvPr>
            <p:ph type="subTitle" idx="1"/>
          </p:nvPr>
        </p:nvSpPr>
        <p:spPr>
          <a:xfrm>
            <a:off x="378135" y="3429000"/>
            <a:ext cx="7488832" cy="1660495"/>
          </a:xfrm>
        </p:spPr>
        <p:txBody>
          <a:bodyPr>
            <a:normAutofit/>
          </a:bodyPr>
          <a:lstStyle/>
          <a:p>
            <a:endParaRPr lang="en-GB" sz="2400" b="1" dirty="0">
              <a:solidFill>
                <a:schemeClr val="tx1"/>
              </a:solidFill>
              <a:latin typeface="Gill Sans MT" panose="020B0502020104020203" pitchFamily="34" charset="0"/>
            </a:endParaRPr>
          </a:p>
          <a:p>
            <a:r>
              <a:rPr lang="en-GB" sz="2400" b="1" dirty="0">
                <a:solidFill>
                  <a:schemeClr val="tx1"/>
                </a:solidFill>
                <a:latin typeface="Gill Sans MT" panose="020B0502020104020203" pitchFamily="34" charset="0"/>
              </a:rPr>
              <a:t>27 January 2018</a:t>
            </a:r>
          </a:p>
          <a:p>
            <a:endParaRPr lang="en-GB" sz="3200" dirty="0">
              <a:solidFill>
                <a:schemeClr val="tx1"/>
              </a:solidFill>
            </a:endParaRPr>
          </a:p>
          <a:p>
            <a:endParaRPr lang="en-GB" sz="3600" b="1" dirty="0">
              <a:solidFill>
                <a:schemeClr val="tx1"/>
              </a:solidFill>
            </a:endParaRPr>
          </a:p>
          <a:p>
            <a:endParaRPr lang="en-GB" sz="3600" b="1" dirty="0">
              <a:solidFill>
                <a:schemeClr val="tx1"/>
              </a:solidFill>
            </a:endParaRPr>
          </a:p>
          <a:p>
            <a:endParaRPr lang="en-GB" sz="3600" b="1" dirty="0">
              <a:solidFill>
                <a:schemeClr val="tx1"/>
              </a:solidFill>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1000" y="4800600"/>
            <a:ext cx="5164637" cy="880605"/>
          </a:xfrm>
          <a:prstGeom prst="rect">
            <a:avLst/>
          </a:prstGeom>
        </p:spPr>
      </p:pic>
    </p:spTree>
    <p:custDataLst>
      <p:tags r:id="rId1"/>
    </p:custDataLst>
    <p:extLst>
      <p:ext uri="{BB962C8B-B14F-4D97-AF65-F5344CB8AC3E}">
        <p14:creationId xmlns:p14="http://schemas.microsoft.com/office/powerpoint/2010/main" val="2010369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xmlns="" id="{A0ADF4C4-079C-443F-82C6-5A884E56FCA3}"/>
              </a:ext>
            </a:extLst>
          </p:cNvPr>
          <p:cNvSpPr>
            <a:spLocks noGrp="1"/>
          </p:cNvSpPr>
          <p:nvPr>
            <p:ph type="title"/>
          </p:nvPr>
        </p:nvSpPr>
        <p:spPr>
          <a:xfrm>
            <a:off x="904875" y="1889125"/>
            <a:ext cx="7705725" cy="549275"/>
          </a:xfrm>
        </p:spPr>
        <p:txBody>
          <a:bodyPr/>
          <a:lstStyle/>
          <a:p>
            <a:r>
              <a:rPr lang="en-GB" altLang="en-US" sz="2400"/>
              <a:t>Women &amp; Equalities work to date includes…</a:t>
            </a:r>
          </a:p>
        </p:txBody>
      </p:sp>
      <p:sp>
        <p:nvSpPr>
          <p:cNvPr id="5" name="Rounded Rectangle 4">
            <a:extLst>
              <a:ext uri="{FF2B5EF4-FFF2-40B4-BE49-F238E27FC236}">
                <a16:creationId xmlns:a16="http://schemas.microsoft.com/office/drawing/2014/main" xmlns="" id="{044EE7F9-9D44-4A1E-A062-BEF1E96CABF0}"/>
              </a:ext>
            </a:extLst>
          </p:cNvPr>
          <p:cNvSpPr/>
          <p:nvPr/>
        </p:nvSpPr>
        <p:spPr>
          <a:xfrm>
            <a:off x="3492500" y="2901950"/>
            <a:ext cx="2016125" cy="792163"/>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1400" dirty="0">
                <a:solidFill>
                  <a:srgbClr val="FFFFFF"/>
                </a:solidFill>
              </a:rPr>
              <a:t>Employment opportunities for Muslims</a:t>
            </a:r>
          </a:p>
        </p:txBody>
      </p:sp>
      <p:sp>
        <p:nvSpPr>
          <p:cNvPr id="7" name="Rounded Rectangle 6">
            <a:extLst>
              <a:ext uri="{FF2B5EF4-FFF2-40B4-BE49-F238E27FC236}">
                <a16:creationId xmlns:a16="http://schemas.microsoft.com/office/drawing/2014/main" xmlns="" id="{C4249212-EEC4-4516-AF0D-75E63C2E4DEF}"/>
              </a:ext>
            </a:extLst>
          </p:cNvPr>
          <p:cNvSpPr/>
          <p:nvPr/>
        </p:nvSpPr>
        <p:spPr>
          <a:xfrm>
            <a:off x="2578100" y="4052888"/>
            <a:ext cx="1827213" cy="8636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1400" dirty="0">
                <a:solidFill>
                  <a:srgbClr val="FFFFFF"/>
                </a:solidFill>
              </a:rPr>
              <a:t>Women in the House of Commons</a:t>
            </a:r>
          </a:p>
        </p:txBody>
      </p:sp>
      <p:sp>
        <p:nvSpPr>
          <p:cNvPr id="8" name="Rounded Rectangle 7">
            <a:extLst>
              <a:ext uri="{FF2B5EF4-FFF2-40B4-BE49-F238E27FC236}">
                <a16:creationId xmlns:a16="http://schemas.microsoft.com/office/drawing/2014/main" xmlns="" id="{7443A0C0-E063-41BD-92C1-2E83D80EA6CE}"/>
              </a:ext>
            </a:extLst>
          </p:cNvPr>
          <p:cNvSpPr/>
          <p:nvPr/>
        </p:nvSpPr>
        <p:spPr>
          <a:xfrm>
            <a:off x="4714875" y="4038600"/>
            <a:ext cx="1800225" cy="87788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1400" dirty="0">
                <a:solidFill>
                  <a:srgbClr val="FFFFFF"/>
                </a:solidFill>
              </a:rPr>
              <a:t>Equality legislation and the EU exit</a:t>
            </a:r>
          </a:p>
        </p:txBody>
      </p:sp>
      <p:sp>
        <p:nvSpPr>
          <p:cNvPr id="6" name="Rounded Rectangle 5">
            <a:extLst>
              <a:ext uri="{FF2B5EF4-FFF2-40B4-BE49-F238E27FC236}">
                <a16:creationId xmlns:a16="http://schemas.microsoft.com/office/drawing/2014/main" xmlns="" id="{09F38CC7-4B92-4DD9-93DF-70588F0845E9}"/>
              </a:ext>
            </a:extLst>
          </p:cNvPr>
          <p:cNvSpPr/>
          <p:nvPr/>
        </p:nvSpPr>
        <p:spPr>
          <a:xfrm>
            <a:off x="1082675" y="2865438"/>
            <a:ext cx="1800225" cy="82867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dirty="0">
                <a:solidFill>
                  <a:srgbClr val="FFFFFF"/>
                </a:solidFill>
              </a:rPr>
              <a:t>Transgender equality</a:t>
            </a:r>
          </a:p>
        </p:txBody>
      </p:sp>
      <p:sp>
        <p:nvSpPr>
          <p:cNvPr id="9" name="Rounded Rectangle 8">
            <a:extLst>
              <a:ext uri="{FF2B5EF4-FFF2-40B4-BE49-F238E27FC236}">
                <a16:creationId xmlns:a16="http://schemas.microsoft.com/office/drawing/2014/main" xmlns="" id="{402CEDBE-3C5A-4887-A515-BE69A49E7FC2}"/>
              </a:ext>
            </a:extLst>
          </p:cNvPr>
          <p:cNvSpPr/>
          <p:nvPr/>
        </p:nvSpPr>
        <p:spPr>
          <a:xfrm>
            <a:off x="6829425" y="4051300"/>
            <a:ext cx="1735138" cy="86518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1400" dirty="0">
                <a:solidFill>
                  <a:srgbClr val="FFFFFF"/>
                </a:solidFill>
              </a:rPr>
              <a:t>Disability and the built environment</a:t>
            </a:r>
          </a:p>
        </p:txBody>
      </p:sp>
      <p:sp>
        <p:nvSpPr>
          <p:cNvPr id="10" name="Rounded Rectangle 9">
            <a:extLst>
              <a:ext uri="{FF2B5EF4-FFF2-40B4-BE49-F238E27FC236}">
                <a16:creationId xmlns:a16="http://schemas.microsoft.com/office/drawing/2014/main" xmlns="" id="{955AA2F3-9064-4CAB-937B-206710802C0C}"/>
              </a:ext>
            </a:extLst>
          </p:cNvPr>
          <p:cNvSpPr/>
          <p:nvPr/>
        </p:nvSpPr>
        <p:spPr>
          <a:xfrm>
            <a:off x="5867400" y="5324475"/>
            <a:ext cx="1800225" cy="81597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1400" dirty="0">
                <a:solidFill>
                  <a:srgbClr val="FFFFFF"/>
                </a:solidFill>
              </a:rPr>
              <a:t>Sustainable Development Goal 5 in the UK</a:t>
            </a:r>
          </a:p>
        </p:txBody>
      </p:sp>
      <p:sp>
        <p:nvSpPr>
          <p:cNvPr id="16" name="Rounded Rectangle 15">
            <a:extLst>
              <a:ext uri="{FF2B5EF4-FFF2-40B4-BE49-F238E27FC236}">
                <a16:creationId xmlns:a16="http://schemas.microsoft.com/office/drawing/2014/main" xmlns="" id="{C43E6782-CFD5-418A-AEFF-9E9CAF164E30}"/>
              </a:ext>
            </a:extLst>
          </p:cNvPr>
          <p:cNvSpPr/>
          <p:nvPr/>
        </p:nvSpPr>
        <p:spPr>
          <a:xfrm>
            <a:off x="395288" y="4019550"/>
            <a:ext cx="1800225" cy="86360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1400" dirty="0">
                <a:solidFill>
                  <a:srgbClr val="FFFFFF"/>
                </a:solidFill>
              </a:rPr>
              <a:t>Pregnancy and maternity discrimination</a:t>
            </a:r>
          </a:p>
        </p:txBody>
      </p:sp>
      <p:sp>
        <p:nvSpPr>
          <p:cNvPr id="17" name="Rounded Rectangle 16">
            <a:extLst>
              <a:ext uri="{FF2B5EF4-FFF2-40B4-BE49-F238E27FC236}">
                <a16:creationId xmlns:a16="http://schemas.microsoft.com/office/drawing/2014/main" xmlns="" id="{0A6BFF24-510A-4AAB-BE63-A28258745E11}"/>
              </a:ext>
            </a:extLst>
          </p:cNvPr>
          <p:cNvSpPr/>
          <p:nvPr/>
        </p:nvSpPr>
        <p:spPr>
          <a:xfrm>
            <a:off x="6116638" y="2873375"/>
            <a:ext cx="1800225" cy="820738"/>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dirty="0">
                <a:solidFill>
                  <a:srgbClr val="FFFFFF"/>
                </a:solidFill>
              </a:rPr>
              <a:t>Gender pay gap</a:t>
            </a:r>
          </a:p>
        </p:txBody>
      </p:sp>
      <p:sp>
        <p:nvSpPr>
          <p:cNvPr id="18" name="Rounded Rectangle 17">
            <a:extLst>
              <a:ext uri="{FF2B5EF4-FFF2-40B4-BE49-F238E27FC236}">
                <a16:creationId xmlns:a16="http://schemas.microsoft.com/office/drawing/2014/main" xmlns="" id="{C32EF458-6BE0-43BE-BD73-C42E6ABF7E74}"/>
              </a:ext>
            </a:extLst>
          </p:cNvPr>
          <p:cNvSpPr/>
          <p:nvPr/>
        </p:nvSpPr>
        <p:spPr>
          <a:xfrm>
            <a:off x="3600450" y="5308600"/>
            <a:ext cx="1800225" cy="8636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1200" dirty="0">
                <a:solidFill>
                  <a:srgbClr val="FFFFFF"/>
                </a:solidFill>
              </a:rPr>
              <a:t>Sexual violence and sexual harassment in schools</a:t>
            </a:r>
          </a:p>
        </p:txBody>
      </p:sp>
      <p:sp>
        <p:nvSpPr>
          <p:cNvPr id="19" name="Rounded Rectangle 18">
            <a:extLst>
              <a:ext uri="{FF2B5EF4-FFF2-40B4-BE49-F238E27FC236}">
                <a16:creationId xmlns:a16="http://schemas.microsoft.com/office/drawing/2014/main" xmlns="" id="{35E69726-8B6B-4D4A-8BB6-D95B55E38851}"/>
              </a:ext>
            </a:extLst>
          </p:cNvPr>
          <p:cNvSpPr/>
          <p:nvPr/>
        </p:nvSpPr>
        <p:spPr>
          <a:xfrm>
            <a:off x="1187450" y="5276850"/>
            <a:ext cx="1800225" cy="8636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1400" dirty="0">
                <a:solidFill>
                  <a:srgbClr val="FFFFFF"/>
                </a:solidFill>
              </a:rPr>
              <a:t>High heels and workplace dress codes</a:t>
            </a:r>
          </a:p>
        </p:txBody>
      </p:sp>
    </p:spTree>
    <p:extLst>
      <p:ext uri="{BB962C8B-B14F-4D97-AF65-F5344CB8AC3E}">
        <p14:creationId xmlns:p14="http://schemas.microsoft.com/office/powerpoint/2010/main" val="4014243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9136090" cy="6858000"/>
          </a:xfrm>
        </p:spPr>
      </p:pic>
    </p:spTree>
    <p:extLst>
      <p:ext uri="{BB962C8B-B14F-4D97-AF65-F5344CB8AC3E}">
        <p14:creationId xmlns:p14="http://schemas.microsoft.com/office/powerpoint/2010/main" val="3494843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268760" y="-288177"/>
            <a:ext cx="12780959" cy="7146177"/>
          </a:xfrm>
          <a:prstGeom prst="rect">
            <a:avLst/>
          </a:prstGeom>
        </p:spPr>
      </p:pic>
      <p:pic>
        <p:nvPicPr>
          <p:cNvPr id="11280" name="Picture 16" descr="http://farm4.static.flickr.com/3120/2713947212_8e4bfd0cc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430691">
            <a:off x="8895" y="4330818"/>
            <a:ext cx="3290029" cy="20717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4" name="Picture 4" descr="http://farm5.static.flickr.com/4070/4642915654_4fbb595e20_b.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618416">
            <a:off x="5103904" y="4255458"/>
            <a:ext cx="3341687" cy="2222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51562" name="Picture 10" descr="queenelizabethii"/>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2438400" y="4419600"/>
            <a:ext cx="3285065" cy="21847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cxnSp>
        <p:nvCxnSpPr>
          <p:cNvPr id="16" name="Straight Arrow Connector 15"/>
          <p:cNvCxnSpPr>
            <a:cxnSpLocks noChangeShapeType="1"/>
          </p:cNvCxnSpPr>
          <p:nvPr/>
        </p:nvCxnSpPr>
        <p:spPr bwMode="auto">
          <a:xfrm flipV="1">
            <a:off x="142270" y="4007451"/>
            <a:ext cx="403351" cy="743343"/>
          </a:xfrm>
          <a:prstGeom prst="straightConnector1">
            <a:avLst/>
          </a:prstGeom>
          <a:noFill/>
          <a:ln w="53975">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8" name="Straight Arrow Connector 17"/>
          <p:cNvCxnSpPr>
            <a:cxnSpLocks noChangeShapeType="1"/>
          </p:cNvCxnSpPr>
          <p:nvPr/>
        </p:nvCxnSpPr>
        <p:spPr bwMode="auto">
          <a:xfrm flipH="1" flipV="1">
            <a:off x="6461196" y="3897865"/>
            <a:ext cx="381594" cy="671334"/>
          </a:xfrm>
          <a:prstGeom prst="straightConnector1">
            <a:avLst/>
          </a:prstGeom>
          <a:noFill/>
          <a:ln w="53975">
            <a:solidFill>
              <a:srgbClr val="00B050"/>
            </a:solidFill>
            <a:round/>
            <a:headEnd/>
            <a:tailEnd type="arrow" w="med" len="med"/>
          </a:ln>
          <a:extLst>
            <a:ext uri="{909E8E84-426E-40DD-AFC4-6F175D3DCCD1}">
              <a14:hiddenFill xmlns:a14="http://schemas.microsoft.com/office/drawing/2010/main">
                <a:noFill/>
              </a14:hiddenFill>
            </a:ext>
          </a:extLst>
        </p:spPr>
      </p:cxnSp>
    </p:spTree>
    <p:custDataLst>
      <p:tags r:id="rId1"/>
    </p:custDataLst>
    <p:extLst>
      <p:ext uri="{BB962C8B-B14F-4D97-AF65-F5344CB8AC3E}">
        <p14:creationId xmlns:p14="http://schemas.microsoft.com/office/powerpoint/2010/main" val="12360324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1280"/>
                                        </p:tgtEl>
                                        <p:attrNameLst>
                                          <p:attrName>style.visibility</p:attrName>
                                        </p:attrNameLst>
                                      </p:cBhvr>
                                      <p:to>
                                        <p:strVal val="visible"/>
                                      </p:to>
                                    </p:set>
                                    <p:animEffect transition="in" filter="fade">
                                      <p:cBhvr>
                                        <p:cTn id="15" dur="500"/>
                                        <p:tgtEl>
                                          <p:spTgt spid="11280"/>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51562"/>
                                        </p:tgtEl>
                                        <p:attrNameLst>
                                          <p:attrName>style.visibility</p:attrName>
                                        </p:attrNameLst>
                                      </p:cBhvr>
                                      <p:to>
                                        <p:strVal val="visible"/>
                                      </p:to>
                                    </p:set>
                                    <p:animEffect transition="in" filter="fade">
                                      <p:cBhvr>
                                        <p:cTn id="23" dur="500"/>
                                        <p:tgtEl>
                                          <p:spTgt spid="151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89" name="Picture 27" descr="http://farm4.static.flickr.com/3099/2701153820_0f29d46bf4_b.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31209" y="-120856"/>
            <a:ext cx="10578448" cy="70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p:cNvSpPr/>
          <p:nvPr/>
        </p:nvSpPr>
        <p:spPr>
          <a:xfrm>
            <a:off x="-2196752" y="-98120"/>
            <a:ext cx="29700222" cy="7028804"/>
          </a:xfrm>
          <a:prstGeom prst="rect">
            <a:avLst/>
          </a:prstGeom>
          <a:solidFill>
            <a:schemeClr val="bg1">
              <a:alpha val="5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4361" name="Text Box 9"/>
          <p:cNvSpPr txBox="1">
            <a:spLocks noChangeArrowheads="1"/>
          </p:cNvSpPr>
          <p:nvPr/>
        </p:nvSpPr>
        <p:spPr bwMode="auto">
          <a:xfrm>
            <a:off x="-1122363" y="4337050"/>
            <a:ext cx="1346201" cy="474663"/>
          </a:xfrm>
          <a:prstGeom prst="rect">
            <a:avLst/>
          </a:prstGeom>
          <a:noFill/>
          <a:ln w="9525">
            <a:noFill/>
            <a:miter lim="800000"/>
            <a:headEnd/>
            <a:tailEnd/>
          </a:ln>
          <a:effectLst/>
        </p:spPr>
        <p:txBody>
          <a:bodyPr>
            <a:spAutoFit/>
          </a:bodyPr>
          <a:lstStyle>
            <a:lvl1pPr>
              <a:defRPr sz="1400">
                <a:solidFill>
                  <a:schemeClr val="tx1"/>
                </a:solidFill>
                <a:latin typeface="Arial" panose="020B0604020202020204" pitchFamily="34" charset="0"/>
                <a:ea typeface="ＭＳ Ｐゴシック" panose="020B0600070205080204" pitchFamily="34" charset="-128"/>
              </a:defRPr>
            </a:lvl1pPr>
            <a:lvl2pPr marL="37931725" indent="-37474525">
              <a:defRPr sz="1400">
                <a:solidFill>
                  <a:schemeClr val="tx1"/>
                </a:solidFill>
                <a:latin typeface="Arial" panose="020B0604020202020204" pitchFamily="34" charset="0"/>
                <a:ea typeface="ＭＳ Ｐゴシック" panose="020B0600070205080204" pitchFamily="34" charset="-128"/>
              </a:defRPr>
            </a:lvl2pPr>
            <a:lvl3pPr>
              <a:defRPr sz="1400">
                <a:solidFill>
                  <a:schemeClr val="tx1"/>
                </a:solidFill>
                <a:latin typeface="Arial" panose="020B0604020202020204" pitchFamily="34" charset="0"/>
                <a:ea typeface="ＭＳ Ｐゴシック" panose="020B0600070205080204" pitchFamily="34" charset="-128"/>
              </a:defRPr>
            </a:lvl3pPr>
            <a:lvl4pPr>
              <a:defRPr sz="1400">
                <a:solidFill>
                  <a:schemeClr val="tx1"/>
                </a:solidFill>
                <a:latin typeface="Arial" panose="020B0604020202020204" pitchFamily="34" charset="0"/>
                <a:ea typeface="ＭＳ Ｐゴシック" panose="020B0600070205080204" pitchFamily="34" charset="-128"/>
              </a:defRPr>
            </a:lvl4pPr>
            <a:lvl5pPr>
              <a:defRPr sz="1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defRPr/>
            </a:pPr>
            <a:endParaRPr lang="en-US" altLang="en-US" sz="2200">
              <a:solidFill>
                <a:srgbClr val="FF9900"/>
              </a:solidFill>
              <a:effectLst>
                <a:outerShdw blurRad="38100" dist="38100" dir="2700000" algn="tl">
                  <a:srgbClr val="C0C0C0"/>
                </a:outerShdw>
              </a:effectLst>
            </a:endParaRPr>
          </a:p>
        </p:txBody>
      </p:sp>
      <p:sp>
        <p:nvSpPr>
          <p:cNvPr id="40" name="TextBox 39"/>
          <p:cNvSpPr txBox="1">
            <a:spLocks noChangeArrowheads="1"/>
          </p:cNvSpPr>
          <p:nvPr/>
        </p:nvSpPr>
        <p:spPr bwMode="auto">
          <a:xfrm>
            <a:off x="1007604" y="2459504"/>
            <a:ext cx="7128792" cy="1938992"/>
          </a:xfrm>
          <a:prstGeom prst="rect">
            <a:avLst/>
          </a:prstGeom>
          <a:solidFill>
            <a:schemeClr val="bg1"/>
          </a:solidFill>
          <a:ln>
            <a:noFill/>
          </a:ln>
          <a:effectLst/>
          <a:extLst/>
        </p:spPr>
        <p:txBody>
          <a:bodyPr wrap="square">
            <a:spAutoFit/>
          </a:bodyPr>
          <a:lstStyle>
            <a:lvl1pPr>
              <a:defRPr sz="1400">
                <a:solidFill>
                  <a:schemeClr val="tx1"/>
                </a:solidFill>
                <a:latin typeface="Arial" panose="020B0604020202020204" pitchFamily="34" charset="0"/>
                <a:ea typeface="ＭＳ Ｐゴシック" panose="020B0600070205080204" pitchFamily="34" charset="-128"/>
              </a:defRPr>
            </a:lvl1pPr>
            <a:lvl2pPr marL="37931725" indent="-37474525">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GB" altLang="en-US" sz="4000" b="1" dirty="0"/>
          </a:p>
          <a:p>
            <a:pPr algn="ctr" eaLnBrk="1" hangingPunct="1"/>
            <a:r>
              <a:rPr lang="en-GB" altLang="en-US" sz="4000" b="1" dirty="0"/>
              <a:t>Total number of MPs = 650</a:t>
            </a:r>
          </a:p>
          <a:p>
            <a:pPr algn="ctr" eaLnBrk="1" hangingPunct="1"/>
            <a:endParaRPr lang="en-GB" altLang="en-US" sz="4000" b="1" dirty="0"/>
          </a:p>
        </p:txBody>
      </p:sp>
      <p:grpSp>
        <p:nvGrpSpPr>
          <p:cNvPr id="21" name="Group 20"/>
          <p:cNvGrpSpPr/>
          <p:nvPr/>
        </p:nvGrpSpPr>
        <p:grpSpPr>
          <a:xfrm>
            <a:off x="398689" y="463719"/>
            <a:ext cx="4049392" cy="3178328"/>
            <a:chOff x="395536" y="378775"/>
            <a:chExt cx="4049392" cy="3178328"/>
          </a:xfrm>
        </p:grpSpPr>
        <p:grpSp>
          <p:nvGrpSpPr>
            <p:cNvPr id="11" name="Group 10"/>
            <p:cNvGrpSpPr/>
            <p:nvPr/>
          </p:nvGrpSpPr>
          <p:grpSpPr>
            <a:xfrm rot="21361671">
              <a:off x="1511457" y="1221269"/>
              <a:ext cx="2164290" cy="2335834"/>
              <a:chOff x="1664698" y="1696587"/>
              <a:chExt cx="2622937" cy="2734181"/>
            </a:xfrm>
            <a:effectLst>
              <a:outerShdw blurRad="50800" dist="38100" dir="2700000" algn="tl" rotWithShape="0">
                <a:prstClr val="black">
                  <a:alpha val="40000"/>
                </a:prstClr>
              </a:outerShdw>
            </a:effectLst>
          </p:grpSpPr>
          <p:cxnSp>
            <p:nvCxnSpPr>
              <p:cNvPr id="31" name="Straight Arrow Connector 30"/>
              <p:cNvCxnSpPr>
                <a:cxnSpLocks noChangeShapeType="1"/>
              </p:cNvCxnSpPr>
              <p:nvPr/>
            </p:nvCxnSpPr>
            <p:spPr bwMode="auto">
              <a:xfrm rot="238329">
                <a:off x="1771940" y="1762657"/>
                <a:ext cx="2515695" cy="1850676"/>
              </a:xfrm>
              <a:prstGeom prst="straightConnector1">
                <a:avLst/>
              </a:prstGeom>
              <a:noFill/>
              <a:ln w="76200" cap="rnd">
                <a:solidFill>
                  <a:schemeClr val="tx2">
                    <a:lumMod val="60000"/>
                    <a:lumOff val="40000"/>
                  </a:schemeClr>
                </a:solidFill>
                <a:round/>
                <a:headEnd/>
                <a:tailEnd type="arrow" w="med" len="med"/>
              </a:ln>
              <a:effectLst/>
              <a:extLst>
                <a:ext uri="{909E8E84-426E-40DD-AFC4-6F175D3DCCD1}">
                  <a14:hiddenFill xmlns:a14="http://schemas.microsoft.com/office/drawing/2010/main">
                    <a:noFill/>
                  </a14:hiddenFill>
                </a:ext>
              </a:extLst>
            </p:spPr>
          </p:cxnSp>
          <p:cxnSp>
            <p:nvCxnSpPr>
              <p:cNvPr id="33" name="Straight Arrow Connector 32"/>
              <p:cNvCxnSpPr>
                <a:cxnSpLocks noChangeShapeType="1"/>
              </p:cNvCxnSpPr>
              <p:nvPr/>
            </p:nvCxnSpPr>
            <p:spPr bwMode="auto">
              <a:xfrm rot="238329">
                <a:off x="1664698" y="1696587"/>
                <a:ext cx="1544059" cy="2734181"/>
              </a:xfrm>
              <a:prstGeom prst="straightConnector1">
                <a:avLst/>
              </a:prstGeom>
              <a:noFill/>
              <a:ln w="76200" cap="rnd">
                <a:solidFill>
                  <a:schemeClr val="tx2">
                    <a:lumMod val="60000"/>
                    <a:lumOff val="40000"/>
                  </a:schemeClr>
                </a:solidFill>
                <a:round/>
                <a:headEnd/>
                <a:tailEnd type="arrow" w="med" len="med"/>
              </a:ln>
              <a:effectLst/>
              <a:extLst>
                <a:ext uri="{909E8E84-426E-40DD-AFC4-6F175D3DCCD1}">
                  <a14:hiddenFill xmlns:a14="http://schemas.microsoft.com/office/drawing/2010/main">
                    <a:noFill/>
                  </a14:hiddenFill>
                </a:ext>
              </a:extLst>
            </p:spPr>
          </p:cxnSp>
        </p:grpSp>
        <p:sp>
          <p:nvSpPr>
            <p:cNvPr id="6" name="Rectangle 5"/>
            <p:cNvSpPr/>
            <p:nvPr/>
          </p:nvSpPr>
          <p:spPr>
            <a:xfrm>
              <a:off x="395536" y="378775"/>
              <a:ext cx="3653409" cy="94968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84371" name="Picture 19" descr="cons"/>
            <p:cNvPicPr>
              <a:picLocks noChangeAspect="1" noChangeArrowheads="1"/>
            </p:cNvPicPr>
            <p:nvPr/>
          </p:nvPicPr>
          <p:blipFill>
            <a:blip r:embed="rId5" cstate="email">
              <a:extLst>
                <a:ext uri="{BEBA8EAE-BF5A-486C-A8C5-ECC9F3942E4B}">
                  <a14:imgProps xmlns:a14="http://schemas.microsoft.com/office/drawing/2010/main">
                    <a14:imgLayer r:embed="rId6">
                      <a14:imgEffect>
                        <a14:backgroundRemoval t="3061" b="95918" l="0" r="97842">
                          <a14:foregroundMark x1="10432" y1="18878" x2="10432" y2="46939"/>
                          <a14:foregroundMark x1="89568" y1="13776" x2="92086" y2="90816"/>
                          <a14:foregroundMark x1="80216" y1="16837" x2="23381" y2="18878"/>
                          <a14:foregroundMark x1="68345" y1="11735" x2="48201" y2="7143"/>
                          <a14:foregroundMark x1="10432" y1="15306" x2="10432" y2="15306"/>
                          <a14:foregroundMark x1="20863" y1="15306" x2="20863" y2="15306"/>
                          <a14:foregroundMark x1="35252" y1="10204" x2="35252" y2="10204"/>
                          <a14:foregroundMark x1="5755" y1="13776" x2="6835" y2="70408"/>
                          <a14:foregroundMark x1="8993" y1="82143" x2="18705" y2="85714"/>
                          <a14:foregroundMark x1="77698" y1="84184" x2="19784" y2="84184"/>
                          <a14:foregroundMark x1="6835" y1="87245" x2="24460" y2="95918"/>
                          <a14:foregroundMark x1="35252" y1="87245" x2="65827" y2="93878"/>
                        </a14:backgroundRemoval>
                      </a14:imgEffect>
                    </a14:imgLayer>
                  </a14:imgProps>
                </a:ext>
                <a:ext uri="{28A0092B-C50C-407E-A947-70E740481C1C}">
                  <a14:useLocalDpi xmlns:a14="http://schemas.microsoft.com/office/drawing/2010/main"/>
                </a:ext>
              </a:extLst>
            </a:blip>
            <a:srcRect/>
            <a:stretch>
              <a:fillRect/>
            </a:stretch>
          </p:blipFill>
          <p:spPr bwMode="auto">
            <a:xfrm>
              <a:off x="422991" y="418417"/>
              <a:ext cx="1154617" cy="80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1605063" y="474944"/>
              <a:ext cx="2839865" cy="731781"/>
              <a:chOff x="1287178" y="1061646"/>
              <a:chExt cx="2839865" cy="731781"/>
            </a:xfrm>
          </p:grpSpPr>
          <p:sp>
            <p:nvSpPr>
              <p:cNvPr id="484357" name="Text Box 5"/>
              <p:cNvSpPr txBox="1">
                <a:spLocks noChangeArrowheads="1"/>
              </p:cNvSpPr>
              <p:nvPr/>
            </p:nvSpPr>
            <p:spPr bwMode="auto">
              <a:xfrm>
                <a:off x="1287178" y="1061646"/>
                <a:ext cx="283986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Arial" panose="020B0604020202020204" pitchFamily="34" charset="0"/>
                    <a:ea typeface="ＭＳ Ｐゴシック" panose="020B0600070205080204" pitchFamily="34" charset="-128"/>
                  </a:defRPr>
                </a:lvl1pPr>
                <a:lvl2pPr marL="37931725" indent="-37474525">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GB" altLang="en-US" sz="2000" b="1" dirty="0"/>
                  <a:t>Governing Party</a:t>
                </a:r>
              </a:p>
            </p:txBody>
          </p:sp>
          <p:sp>
            <p:nvSpPr>
              <p:cNvPr id="36" name="TextBox 35"/>
              <p:cNvSpPr txBox="1">
                <a:spLocks noChangeArrowheads="1"/>
              </p:cNvSpPr>
              <p:nvPr/>
            </p:nvSpPr>
            <p:spPr bwMode="auto">
              <a:xfrm>
                <a:off x="1309610" y="1393317"/>
                <a:ext cx="20533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Arial" panose="020B0604020202020204" pitchFamily="34" charset="0"/>
                    <a:ea typeface="ＭＳ Ｐゴシック" panose="020B0600070205080204" pitchFamily="34" charset="-128"/>
                  </a:defRPr>
                </a:lvl1pPr>
                <a:lvl2pPr marL="37931725" indent="-37474525">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2000" b="1" dirty="0"/>
                  <a:t>317 MPs </a:t>
                </a:r>
              </a:p>
            </p:txBody>
          </p:sp>
        </p:grpSp>
      </p:grpSp>
      <p:grpSp>
        <p:nvGrpSpPr>
          <p:cNvPr id="23" name="Group 22"/>
          <p:cNvGrpSpPr/>
          <p:nvPr/>
        </p:nvGrpSpPr>
        <p:grpSpPr>
          <a:xfrm>
            <a:off x="5149852" y="447990"/>
            <a:ext cx="3983651" cy="2505915"/>
            <a:chOff x="5148064" y="374428"/>
            <a:chExt cx="3983651" cy="2505915"/>
          </a:xfrm>
        </p:grpSpPr>
        <p:cxnSp>
          <p:nvCxnSpPr>
            <p:cNvPr id="18454" name="Straight Arrow Connector 34"/>
            <p:cNvCxnSpPr>
              <a:cxnSpLocks noChangeShapeType="1"/>
            </p:cNvCxnSpPr>
            <p:nvPr/>
          </p:nvCxnSpPr>
          <p:spPr bwMode="auto">
            <a:xfrm flipH="1">
              <a:off x="5529252" y="1185870"/>
              <a:ext cx="1804985" cy="1694473"/>
            </a:xfrm>
            <a:prstGeom prst="straightConnector1">
              <a:avLst/>
            </a:prstGeom>
            <a:noFill/>
            <a:ln w="76200" cap="rnd">
              <a:solidFill>
                <a:schemeClr val="tx2">
                  <a:lumMod val="60000"/>
                  <a:lumOff val="40000"/>
                </a:schemeClr>
              </a:solidFill>
              <a:round/>
              <a:headEnd/>
              <a:tailEnd type="arrow" w="med" len="me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sp>
          <p:nvSpPr>
            <p:cNvPr id="34" name="Rectangle 33"/>
            <p:cNvSpPr/>
            <p:nvPr/>
          </p:nvSpPr>
          <p:spPr>
            <a:xfrm>
              <a:off x="5148064" y="374428"/>
              <a:ext cx="3888936" cy="94968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84370" name="Picture 18" descr="labou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242779" y="463719"/>
              <a:ext cx="79057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4359" name="Text Box 7"/>
            <p:cNvSpPr txBox="1">
              <a:spLocks noChangeArrowheads="1"/>
            </p:cNvSpPr>
            <p:nvPr/>
          </p:nvSpPr>
          <p:spPr bwMode="auto">
            <a:xfrm>
              <a:off x="5864722" y="449162"/>
              <a:ext cx="32669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Arial" panose="020B0604020202020204" pitchFamily="34" charset="0"/>
                  <a:ea typeface="ＭＳ Ｐゴシック" panose="020B0600070205080204" pitchFamily="34" charset="-128"/>
                </a:defRPr>
              </a:lvl1pPr>
              <a:lvl2pPr marL="37931725" indent="-37474525">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GB" altLang="en-US" sz="2000" b="1" dirty="0"/>
                <a:t>The Official Opposition</a:t>
              </a:r>
            </a:p>
          </p:txBody>
        </p:sp>
        <p:sp>
          <p:nvSpPr>
            <p:cNvPr id="28" name="TextBox 27"/>
            <p:cNvSpPr txBox="1">
              <a:spLocks noChangeArrowheads="1"/>
            </p:cNvSpPr>
            <p:nvPr/>
          </p:nvSpPr>
          <p:spPr bwMode="auto">
            <a:xfrm>
              <a:off x="5984633" y="835883"/>
              <a:ext cx="25843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Arial" panose="020B0604020202020204" pitchFamily="34" charset="0"/>
                  <a:ea typeface="ＭＳ Ｐゴシック" panose="020B0600070205080204" pitchFamily="34" charset="-128"/>
                </a:defRPr>
              </a:lvl1pPr>
              <a:lvl2pPr marL="37931725" indent="-37474525">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GB" altLang="en-US" sz="2000" b="1" dirty="0"/>
                <a:t>262 MPs  </a:t>
              </a:r>
            </a:p>
          </p:txBody>
        </p:sp>
      </p:grpSp>
      <p:grpSp>
        <p:nvGrpSpPr>
          <p:cNvPr id="28678" name="Group 28677"/>
          <p:cNvGrpSpPr/>
          <p:nvPr/>
        </p:nvGrpSpPr>
        <p:grpSpPr>
          <a:xfrm>
            <a:off x="6539965" y="4005064"/>
            <a:ext cx="2561180" cy="836428"/>
            <a:chOff x="6539965" y="4005064"/>
            <a:chExt cx="2561180" cy="836428"/>
          </a:xfrm>
        </p:grpSpPr>
        <p:cxnSp>
          <p:nvCxnSpPr>
            <p:cNvPr id="42" name="Straight Arrow Connector 38"/>
            <p:cNvCxnSpPr>
              <a:cxnSpLocks noChangeShapeType="1"/>
            </p:cNvCxnSpPr>
            <p:nvPr/>
          </p:nvCxnSpPr>
          <p:spPr bwMode="auto">
            <a:xfrm flipH="1">
              <a:off x="6539965" y="4613029"/>
              <a:ext cx="696331" cy="228463"/>
            </a:xfrm>
            <a:prstGeom prst="straightConnector1">
              <a:avLst/>
            </a:prstGeom>
            <a:noFill/>
            <a:ln w="76200" cap="rnd">
              <a:solidFill>
                <a:schemeClr val="tx2">
                  <a:lumMod val="60000"/>
                  <a:lumOff val="40000"/>
                </a:schemeClr>
              </a:solidFill>
              <a:round/>
              <a:headEnd/>
              <a:tailEnd type="arrow" w="med" len="me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grpSp>
          <p:nvGrpSpPr>
            <p:cNvPr id="28677" name="Group 28676"/>
            <p:cNvGrpSpPr/>
            <p:nvPr/>
          </p:nvGrpSpPr>
          <p:grpSpPr>
            <a:xfrm>
              <a:off x="7236296" y="4005064"/>
              <a:ext cx="1864849" cy="822103"/>
              <a:chOff x="7236296" y="4005064"/>
              <a:chExt cx="1864849" cy="822103"/>
            </a:xfrm>
          </p:grpSpPr>
          <p:sp>
            <p:nvSpPr>
              <p:cNvPr id="37" name="Rectangle 36"/>
              <p:cNvSpPr/>
              <p:nvPr/>
            </p:nvSpPr>
            <p:spPr>
              <a:xfrm>
                <a:off x="7236296" y="4005064"/>
                <a:ext cx="1788408" cy="82210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697" name="Picture 20" descr="libdem"/>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334238" y="4053690"/>
                <a:ext cx="778405" cy="65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00" name="Rectangle 3"/>
              <p:cNvSpPr>
                <a:spLocks noChangeArrowheads="1"/>
              </p:cNvSpPr>
              <p:nvPr/>
            </p:nvSpPr>
            <p:spPr bwMode="auto">
              <a:xfrm>
                <a:off x="8033224" y="4062172"/>
                <a:ext cx="106792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2000" b="1" dirty="0"/>
                  <a:t>12 MPs</a:t>
                </a:r>
              </a:p>
              <a:p>
                <a:pPr eaLnBrk="1" hangingPunct="1"/>
                <a:endParaRPr lang="en-GB" altLang="en-US" sz="2000" b="1" dirty="0"/>
              </a:p>
            </p:txBody>
          </p:sp>
        </p:grpSp>
      </p:grpSp>
      <p:grpSp>
        <p:nvGrpSpPr>
          <p:cNvPr id="25" name="Group 24"/>
          <p:cNvGrpSpPr/>
          <p:nvPr/>
        </p:nvGrpSpPr>
        <p:grpSpPr>
          <a:xfrm>
            <a:off x="6491288" y="2201108"/>
            <a:ext cx="2442507" cy="2115305"/>
            <a:chOff x="6491288" y="2201108"/>
            <a:chExt cx="2442507" cy="2115305"/>
          </a:xfrm>
        </p:grpSpPr>
        <p:cxnSp>
          <p:nvCxnSpPr>
            <p:cNvPr id="29" name="Straight Arrow Connector 28"/>
            <p:cNvCxnSpPr>
              <a:cxnSpLocks noChangeShapeType="1"/>
              <a:stCxn id="30" idx="2"/>
            </p:cNvCxnSpPr>
            <p:nvPr/>
          </p:nvCxnSpPr>
          <p:spPr bwMode="auto">
            <a:xfrm flipH="1">
              <a:off x="6491288" y="2931961"/>
              <a:ext cx="842950" cy="1384452"/>
            </a:xfrm>
            <a:prstGeom prst="straightConnector1">
              <a:avLst/>
            </a:prstGeom>
            <a:noFill/>
            <a:ln w="76200" cap="rnd">
              <a:solidFill>
                <a:schemeClr val="tx2">
                  <a:lumMod val="60000"/>
                  <a:lumOff val="40000"/>
                </a:schemeClr>
              </a:solidFill>
              <a:round/>
              <a:headEnd/>
              <a:tailEnd type="arrow" w="med" len="me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sp>
          <p:nvSpPr>
            <p:cNvPr id="35" name="Rectangle 34"/>
            <p:cNvSpPr/>
            <p:nvPr/>
          </p:nvSpPr>
          <p:spPr>
            <a:xfrm>
              <a:off x="6701733" y="2201108"/>
              <a:ext cx="2232062" cy="86523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13" descr="snp"/>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779406" y="2336648"/>
              <a:ext cx="1109663"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9" name="Rectangle 2"/>
            <p:cNvSpPr>
              <a:spLocks noChangeArrowheads="1"/>
            </p:cNvSpPr>
            <p:nvPr/>
          </p:nvSpPr>
          <p:spPr bwMode="auto">
            <a:xfrm>
              <a:off x="7865874" y="2279782"/>
              <a:ext cx="106792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n-US" sz="2000" b="1" dirty="0"/>
                <a:t>35 MPs</a:t>
              </a:r>
            </a:p>
            <a:p>
              <a:pPr algn="ctr" eaLnBrk="1" hangingPunct="1"/>
              <a:endParaRPr lang="en-GB" altLang="en-US" sz="2000" b="1" dirty="0"/>
            </a:p>
          </p:txBody>
        </p:sp>
      </p:grpSp>
      <p:grpSp>
        <p:nvGrpSpPr>
          <p:cNvPr id="24" name="Group 23"/>
          <p:cNvGrpSpPr/>
          <p:nvPr/>
        </p:nvGrpSpPr>
        <p:grpSpPr>
          <a:xfrm>
            <a:off x="2401398" y="2404861"/>
            <a:ext cx="4437063" cy="2965410"/>
            <a:chOff x="2401398" y="2404861"/>
            <a:chExt cx="4437063" cy="2965410"/>
          </a:xfrm>
        </p:grpSpPr>
        <p:cxnSp>
          <p:nvCxnSpPr>
            <p:cNvPr id="50" name="Straight Arrow Connector 49"/>
            <p:cNvCxnSpPr>
              <a:cxnSpLocks noChangeShapeType="1"/>
              <a:stCxn id="484356" idx="0"/>
            </p:cNvCxnSpPr>
            <p:nvPr/>
          </p:nvCxnSpPr>
          <p:spPr bwMode="auto">
            <a:xfrm flipH="1" flipV="1">
              <a:off x="4598884" y="2404861"/>
              <a:ext cx="21046" cy="2071450"/>
            </a:xfrm>
            <a:prstGeom prst="straightConnector1">
              <a:avLst/>
            </a:prstGeom>
            <a:noFill/>
            <a:ln w="76200" cap="rnd">
              <a:solidFill>
                <a:schemeClr val="tx2">
                  <a:lumMod val="60000"/>
                  <a:lumOff val="40000"/>
                </a:schemeClr>
              </a:solidFill>
              <a:round/>
              <a:headEnd/>
              <a:tailEnd type="arrow" w="med" len="me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sp>
          <p:nvSpPr>
            <p:cNvPr id="49" name="Rectangle 48"/>
            <p:cNvSpPr/>
            <p:nvPr/>
          </p:nvSpPr>
          <p:spPr>
            <a:xfrm>
              <a:off x="3171749" y="4293096"/>
              <a:ext cx="2928268" cy="107717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4356" name="Text Box 4"/>
            <p:cNvSpPr txBox="1">
              <a:spLocks noChangeArrowheads="1"/>
            </p:cNvSpPr>
            <p:nvPr/>
          </p:nvSpPr>
          <p:spPr bwMode="auto">
            <a:xfrm>
              <a:off x="2401398" y="4476311"/>
              <a:ext cx="44370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Arial" panose="020B0604020202020204" pitchFamily="34" charset="0"/>
                  <a:ea typeface="ＭＳ Ｐゴシック" panose="020B0600070205080204" pitchFamily="34" charset="-128"/>
                </a:defRPr>
              </a:lvl1pPr>
              <a:lvl2pPr marL="37931725" indent="-37474525">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GB" altLang="en-US" sz="2000" b="1" dirty="0"/>
                <a:t>The Speaker</a:t>
              </a:r>
            </a:p>
          </p:txBody>
        </p:sp>
      </p:grpSp>
      <p:grpSp>
        <p:nvGrpSpPr>
          <p:cNvPr id="28680" name="Group 28679"/>
          <p:cNvGrpSpPr/>
          <p:nvPr/>
        </p:nvGrpSpPr>
        <p:grpSpPr>
          <a:xfrm>
            <a:off x="5717693" y="5066595"/>
            <a:ext cx="2982737" cy="1698793"/>
            <a:chOff x="5717693" y="5066595"/>
            <a:chExt cx="2982737" cy="1698793"/>
          </a:xfrm>
        </p:grpSpPr>
        <p:cxnSp>
          <p:nvCxnSpPr>
            <p:cNvPr id="18455" name="Straight Arrow Connector 38"/>
            <p:cNvCxnSpPr>
              <a:cxnSpLocks noChangeShapeType="1"/>
            </p:cNvCxnSpPr>
            <p:nvPr/>
          </p:nvCxnSpPr>
          <p:spPr bwMode="auto">
            <a:xfrm flipH="1" flipV="1">
              <a:off x="6591171" y="5066595"/>
              <a:ext cx="267204" cy="823721"/>
            </a:xfrm>
            <a:prstGeom prst="straightConnector1">
              <a:avLst/>
            </a:prstGeom>
            <a:noFill/>
            <a:ln w="76200" cap="rnd">
              <a:solidFill>
                <a:schemeClr val="tx2">
                  <a:lumMod val="60000"/>
                  <a:lumOff val="40000"/>
                </a:schemeClr>
              </a:solidFill>
              <a:round/>
              <a:headEnd/>
              <a:tailEnd type="arrow" w="med" len="me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grpSp>
          <p:nvGrpSpPr>
            <p:cNvPr id="28679" name="Group 28678"/>
            <p:cNvGrpSpPr/>
            <p:nvPr/>
          </p:nvGrpSpPr>
          <p:grpSpPr>
            <a:xfrm>
              <a:off x="5717693" y="5749725"/>
              <a:ext cx="2982737" cy="1015663"/>
              <a:chOff x="5717693" y="5749725"/>
              <a:chExt cx="2982737" cy="1015663"/>
            </a:xfrm>
          </p:grpSpPr>
          <p:sp>
            <p:nvSpPr>
              <p:cNvPr id="38" name="Rectangle 37"/>
              <p:cNvSpPr/>
              <p:nvPr/>
            </p:nvSpPr>
            <p:spPr>
              <a:xfrm>
                <a:off x="5717693" y="5797920"/>
                <a:ext cx="2928268" cy="94968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4362" name="Text Box 10"/>
              <p:cNvSpPr txBox="1">
                <a:spLocks noChangeArrowheads="1"/>
              </p:cNvSpPr>
              <p:nvPr/>
            </p:nvSpPr>
            <p:spPr bwMode="auto">
              <a:xfrm>
                <a:off x="5772162" y="5749725"/>
                <a:ext cx="292826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Arial" panose="020B0604020202020204" pitchFamily="34" charset="0"/>
                    <a:ea typeface="ＭＳ Ｐゴシック" panose="020B0600070205080204" pitchFamily="34" charset="-128"/>
                  </a:defRPr>
                </a:lvl1pPr>
                <a:lvl2pPr marL="37931725" indent="-37474525">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GB" altLang="en-US" sz="2000" b="1" dirty="0"/>
                  <a:t>DUP 10, Sinn Fein 7, PC 4, Green 1,  and </a:t>
                </a:r>
                <a:br>
                  <a:rPr lang="en-GB" altLang="en-US" sz="2000" b="1" dirty="0"/>
                </a:br>
                <a:r>
                  <a:rPr lang="en-GB" altLang="en-US" sz="2000" b="1" dirty="0"/>
                  <a:t>Independent 1 </a:t>
                </a:r>
                <a:endParaRPr lang="en-GB" altLang="en-US" sz="1600" b="1" dirty="0"/>
              </a:p>
            </p:txBody>
          </p:sp>
        </p:grpSp>
      </p:grpSp>
    </p:spTree>
    <p:custDataLst>
      <p:tags r:id="rId1"/>
    </p:custDataLst>
    <p:extLst>
      <p:ext uri="{BB962C8B-B14F-4D97-AF65-F5344CB8AC3E}">
        <p14:creationId xmlns:p14="http://schemas.microsoft.com/office/powerpoint/2010/main" val="29682419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8678"/>
                                        </p:tgtEl>
                                        <p:attrNameLst>
                                          <p:attrName>style.visibility</p:attrName>
                                        </p:attrNameLst>
                                      </p:cBhvr>
                                      <p:to>
                                        <p:strVal val="visible"/>
                                      </p:to>
                                    </p:set>
                                    <p:animEffect transition="in" filter="fade">
                                      <p:cBhvr>
                                        <p:cTn id="30" dur="500"/>
                                        <p:tgtEl>
                                          <p:spTgt spid="2867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8680"/>
                                        </p:tgtEl>
                                        <p:attrNameLst>
                                          <p:attrName>style.visibility</p:attrName>
                                        </p:attrNameLst>
                                      </p:cBhvr>
                                      <p:to>
                                        <p:strVal val="visible"/>
                                      </p:to>
                                    </p:set>
                                    <p:animEffect transition="in" filter="fade">
                                      <p:cBhvr>
                                        <p:cTn id="35" dur="500"/>
                                        <p:tgtEl>
                                          <p:spTgt spid="2868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24"/>
                                        </p:tgtEl>
                                      </p:cBhvr>
                                    </p:animEffect>
                                    <p:set>
                                      <p:cBhvr>
                                        <p:cTn id="40" dur="1" fill="hold">
                                          <p:stCondLst>
                                            <p:cond delay="499"/>
                                          </p:stCondLst>
                                        </p:cTn>
                                        <p:tgtEl>
                                          <p:spTgt spid="24"/>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21"/>
                                        </p:tgtEl>
                                      </p:cBhvr>
                                    </p:animEffect>
                                    <p:set>
                                      <p:cBhvr>
                                        <p:cTn id="43" dur="1" fill="hold">
                                          <p:stCondLst>
                                            <p:cond delay="499"/>
                                          </p:stCondLst>
                                        </p:cTn>
                                        <p:tgtEl>
                                          <p:spTgt spid="21"/>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23"/>
                                        </p:tgtEl>
                                      </p:cBhvr>
                                    </p:animEffect>
                                    <p:set>
                                      <p:cBhvr>
                                        <p:cTn id="46" dur="1" fill="hold">
                                          <p:stCondLst>
                                            <p:cond delay="499"/>
                                          </p:stCondLst>
                                        </p:cTn>
                                        <p:tgtEl>
                                          <p:spTgt spid="23"/>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5"/>
                                        </p:tgtEl>
                                      </p:cBhvr>
                                    </p:animEffect>
                                    <p:set>
                                      <p:cBhvr>
                                        <p:cTn id="49" dur="1" fill="hold">
                                          <p:stCondLst>
                                            <p:cond delay="499"/>
                                          </p:stCondLst>
                                        </p:cTn>
                                        <p:tgtEl>
                                          <p:spTgt spid="25"/>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28678"/>
                                        </p:tgtEl>
                                      </p:cBhvr>
                                    </p:animEffect>
                                    <p:set>
                                      <p:cBhvr>
                                        <p:cTn id="52" dur="1" fill="hold">
                                          <p:stCondLst>
                                            <p:cond delay="499"/>
                                          </p:stCondLst>
                                        </p:cTn>
                                        <p:tgtEl>
                                          <p:spTgt spid="28678"/>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28680"/>
                                        </p:tgtEl>
                                      </p:cBhvr>
                                    </p:animEffect>
                                    <p:set>
                                      <p:cBhvr>
                                        <p:cTn id="55" dur="1" fill="hold">
                                          <p:stCondLst>
                                            <p:cond delay="499"/>
                                          </p:stCondLst>
                                        </p:cTn>
                                        <p:tgtEl>
                                          <p:spTgt spid="28680"/>
                                        </p:tgtEl>
                                        <p:attrNameLst>
                                          <p:attrName>style.visibility</p:attrName>
                                        </p:attrNameLst>
                                      </p:cBhvr>
                                      <p:to>
                                        <p:strVal val="hidden"/>
                                      </p:to>
                                    </p:set>
                                  </p:childTnLst>
                                </p:cTn>
                              </p:par>
                              <p:par>
                                <p:cTn id="56" presetID="10" presetClass="entr" presetSubtype="0" fill="hold" grpId="0" nodeType="with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500"/>
                                        <p:tgtEl>
                                          <p:spTgt spid="40"/>
                                        </p:tgtEl>
                                      </p:cBhvr>
                                    </p:animEffect>
                                  </p:childTnLst>
                                </p:cTn>
                              </p:par>
                              <p:par>
                                <p:cTn id="59" presetID="10" presetClass="exit" presetSubtype="0" fill="hold" grpId="1" nodeType="withEffect">
                                  <p:stCondLst>
                                    <p:cond delay="0"/>
                                  </p:stCondLst>
                                  <p:childTnLst>
                                    <p:animEffect transition="out" filter="fade">
                                      <p:cBhvr>
                                        <p:cTn id="60" dur="500"/>
                                        <p:tgtEl>
                                          <p:spTgt spid="32"/>
                                        </p:tgtEl>
                                      </p:cBhvr>
                                    </p:animEffect>
                                    <p:set>
                                      <p:cBhvr>
                                        <p:cTn id="61"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4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3858112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5768" y="565538"/>
            <a:ext cx="4004044" cy="31763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16016" y="3140968"/>
            <a:ext cx="4011583" cy="31763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TextBox 2"/>
          <p:cNvSpPr txBox="1"/>
          <p:nvPr/>
        </p:nvSpPr>
        <p:spPr>
          <a:xfrm>
            <a:off x="4936362" y="1630500"/>
            <a:ext cx="3151799" cy="523220"/>
          </a:xfrm>
          <a:prstGeom prst="rect">
            <a:avLst/>
          </a:prstGeom>
          <a:noFill/>
        </p:spPr>
        <p:txBody>
          <a:bodyPr wrap="square" rtlCol="0">
            <a:spAutoFit/>
          </a:bodyPr>
          <a:lstStyle/>
          <a:p>
            <a:r>
              <a:rPr lang="en-GB" sz="2800" b="1" dirty="0">
                <a:latin typeface="Gill Sans MT" panose="020B0502020104020203" pitchFamily="34" charset="0"/>
              </a:rPr>
              <a:t>Mhairi Black M.P.</a:t>
            </a:r>
          </a:p>
        </p:txBody>
      </p:sp>
    </p:spTree>
    <p:extLst>
      <p:ext uri="{BB962C8B-B14F-4D97-AF65-F5344CB8AC3E}">
        <p14:creationId xmlns:p14="http://schemas.microsoft.com/office/powerpoint/2010/main" val="386815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11560" y="764704"/>
            <a:ext cx="4586082" cy="3059799"/>
          </a:xfrm>
        </p:spPr>
      </p:pic>
      <p:sp>
        <p:nvSpPr>
          <p:cNvPr id="5" name="TextBox 4"/>
          <p:cNvSpPr txBox="1"/>
          <p:nvPr/>
        </p:nvSpPr>
        <p:spPr>
          <a:xfrm>
            <a:off x="3124200" y="5867400"/>
            <a:ext cx="2695269" cy="461665"/>
          </a:xfrm>
          <a:prstGeom prst="rect">
            <a:avLst/>
          </a:prstGeom>
          <a:noFill/>
        </p:spPr>
        <p:txBody>
          <a:bodyPr wrap="none" rtlCol="0">
            <a:spAutoFit/>
          </a:bodyPr>
          <a:lstStyle/>
          <a:p>
            <a:r>
              <a:rPr lang="en-GB" sz="2400" b="1" dirty="0">
                <a:solidFill>
                  <a:prstClr val="black"/>
                </a:solidFill>
                <a:latin typeface="Gill Sans"/>
                <a:cs typeface="Gill Sans"/>
              </a:rPr>
              <a:t>Baroness </a:t>
            </a:r>
            <a:r>
              <a:rPr lang="en-GB" sz="2400" b="1" dirty="0" err="1">
                <a:solidFill>
                  <a:prstClr val="black"/>
                </a:solidFill>
                <a:latin typeface="Gill Sans"/>
                <a:cs typeface="Gill Sans"/>
              </a:rPr>
              <a:t>Bertin</a:t>
            </a:r>
            <a:endParaRPr lang="en-GB" sz="2400" b="1" dirty="0">
              <a:solidFill>
                <a:prstClr val="black"/>
              </a:solidFill>
              <a:latin typeface="Gill Sans"/>
              <a:cs typeface="Gill Sans"/>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67944" y="2681144"/>
            <a:ext cx="4548386" cy="3051984"/>
          </a:xfrm>
          <a:prstGeom prst="rect">
            <a:avLst/>
          </a:prstGeom>
        </p:spPr>
      </p:pic>
    </p:spTree>
    <p:extLst>
      <p:ext uri="{BB962C8B-B14F-4D97-AF65-F5344CB8AC3E}">
        <p14:creationId xmlns:p14="http://schemas.microsoft.com/office/powerpoint/2010/main" val="247837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3" descr="empty_from_abov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2977" y="0"/>
            <a:ext cx="1047502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8" name="TextBox 21"/>
          <p:cNvSpPr txBox="1">
            <a:spLocks noChangeArrowheads="1"/>
          </p:cNvSpPr>
          <p:nvPr/>
        </p:nvSpPr>
        <p:spPr bwMode="auto">
          <a:xfrm>
            <a:off x="1701569" y="2767281"/>
            <a:ext cx="5740862" cy="1323439"/>
          </a:xfrm>
          <a:prstGeom prst="rect">
            <a:avLst/>
          </a:prstGeom>
          <a:solidFill>
            <a:schemeClr val="bg1"/>
          </a:solidFill>
          <a:ln>
            <a:noFill/>
          </a:ln>
          <a:extLst/>
        </p:spPr>
        <p:txBody>
          <a:bodyPr wrap="square">
            <a:spAutoFit/>
          </a:bodyPr>
          <a:lstStyle>
            <a:lvl1pPr>
              <a:defRPr sz="1400">
                <a:solidFill>
                  <a:schemeClr val="tx1"/>
                </a:solidFill>
                <a:latin typeface="Arial" panose="020B0604020202020204" pitchFamily="34" charset="0"/>
                <a:ea typeface="ＭＳ Ｐゴシック" panose="020B0600070205080204" pitchFamily="34" charset="-128"/>
              </a:defRPr>
            </a:lvl1pPr>
            <a:lvl2pPr marL="37931725" indent="-37474525">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n-US" sz="4000" b="1" dirty="0"/>
              <a:t>Total current </a:t>
            </a:r>
            <a:br>
              <a:rPr lang="en-GB" altLang="en-US" sz="4000" b="1" dirty="0"/>
            </a:br>
            <a:r>
              <a:rPr lang="en-GB" altLang="en-US" sz="4000" b="1" dirty="0"/>
              <a:t>Membership 803</a:t>
            </a:r>
          </a:p>
        </p:txBody>
      </p:sp>
      <p:cxnSp>
        <p:nvCxnSpPr>
          <p:cNvPr id="29713" name="Straight Arrow Connector 30"/>
          <p:cNvCxnSpPr>
            <a:cxnSpLocks noChangeShapeType="1"/>
          </p:cNvCxnSpPr>
          <p:nvPr/>
        </p:nvCxnSpPr>
        <p:spPr bwMode="auto">
          <a:xfrm>
            <a:off x="3629003" y="934591"/>
            <a:ext cx="32953" cy="2289732"/>
          </a:xfrm>
          <a:prstGeom prst="straightConnector1">
            <a:avLst/>
          </a:prstGeom>
          <a:noFill/>
          <a:ln w="53975" cap="rnd">
            <a:solidFill>
              <a:srgbClr val="009FB5"/>
            </a:solidFill>
            <a:round/>
            <a:headEnd/>
            <a:tailEnd type="arrow" w="med" len="me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29714" name="Straight Arrow Connector 32"/>
          <p:cNvCxnSpPr>
            <a:cxnSpLocks noChangeShapeType="1"/>
          </p:cNvCxnSpPr>
          <p:nvPr/>
        </p:nvCxnSpPr>
        <p:spPr bwMode="auto">
          <a:xfrm flipH="1">
            <a:off x="4471463" y="934591"/>
            <a:ext cx="694261" cy="2030707"/>
          </a:xfrm>
          <a:prstGeom prst="straightConnector1">
            <a:avLst/>
          </a:prstGeom>
          <a:noFill/>
          <a:ln w="53975" cap="rnd">
            <a:solidFill>
              <a:srgbClr val="009FB5"/>
            </a:solidFill>
            <a:round/>
            <a:headEnd/>
            <a:tailEnd type="arrow" w="med" len="me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29715" name="Straight Arrow Connector 34"/>
          <p:cNvCxnSpPr>
            <a:cxnSpLocks noChangeShapeType="1"/>
          </p:cNvCxnSpPr>
          <p:nvPr/>
        </p:nvCxnSpPr>
        <p:spPr bwMode="auto">
          <a:xfrm flipH="1">
            <a:off x="5940152" y="1601390"/>
            <a:ext cx="1440160" cy="2043634"/>
          </a:xfrm>
          <a:prstGeom prst="straightConnector1">
            <a:avLst/>
          </a:prstGeom>
          <a:noFill/>
          <a:ln w="53975" cap="rnd">
            <a:solidFill>
              <a:srgbClr val="009FB5"/>
            </a:solidFill>
            <a:round/>
            <a:headEnd/>
            <a:tailEnd type="arrow" w="med" len="me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29716" name="Straight Arrow Connector 36"/>
          <p:cNvCxnSpPr>
            <a:cxnSpLocks noChangeShapeType="1"/>
            <a:stCxn id="29712" idx="1"/>
          </p:cNvCxnSpPr>
          <p:nvPr/>
        </p:nvCxnSpPr>
        <p:spPr bwMode="auto">
          <a:xfrm flipH="1" flipV="1">
            <a:off x="7020272" y="5162761"/>
            <a:ext cx="806103" cy="202989"/>
          </a:xfrm>
          <a:prstGeom prst="straightConnector1">
            <a:avLst/>
          </a:prstGeom>
          <a:noFill/>
          <a:ln w="53975" cap="rnd">
            <a:solidFill>
              <a:srgbClr val="009FB5"/>
            </a:solidFill>
            <a:round/>
            <a:headEnd/>
            <a:tailEnd type="arrow" w="med" len="me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grpSp>
        <p:nvGrpSpPr>
          <p:cNvPr id="21" name="Group 20"/>
          <p:cNvGrpSpPr/>
          <p:nvPr/>
        </p:nvGrpSpPr>
        <p:grpSpPr>
          <a:xfrm>
            <a:off x="1861134" y="2116794"/>
            <a:ext cx="1758346" cy="2740956"/>
            <a:chOff x="1231884" y="1623496"/>
            <a:chExt cx="2301022" cy="3249877"/>
          </a:xfrm>
          <a:effectLst>
            <a:outerShdw blurRad="50800" dist="38100" dir="2700000" algn="tl" rotWithShape="0">
              <a:prstClr val="black">
                <a:alpha val="40000"/>
              </a:prstClr>
            </a:outerShdw>
          </a:effectLst>
        </p:grpSpPr>
        <p:cxnSp>
          <p:nvCxnSpPr>
            <p:cNvPr id="29718" name="Straight Arrow Connector 40"/>
            <p:cNvCxnSpPr>
              <a:cxnSpLocks noChangeShapeType="1"/>
            </p:cNvCxnSpPr>
            <p:nvPr/>
          </p:nvCxnSpPr>
          <p:spPr bwMode="auto">
            <a:xfrm>
              <a:off x="1258891" y="1642477"/>
              <a:ext cx="2274015" cy="1988607"/>
            </a:xfrm>
            <a:prstGeom prst="straightConnector1">
              <a:avLst/>
            </a:prstGeom>
            <a:noFill/>
            <a:ln w="53975" cap="rnd">
              <a:solidFill>
                <a:srgbClr val="009FB5"/>
              </a:solidFill>
              <a:round/>
              <a:headEnd/>
              <a:tailEnd type="arrow" w="med" len="med"/>
            </a:ln>
            <a:effectLst/>
            <a:extLst>
              <a:ext uri="{909E8E84-426E-40DD-AFC4-6F175D3DCCD1}">
                <a14:hiddenFill xmlns:a14="http://schemas.microsoft.com/office/drawing/2010/main">
                  <a:noFill/>
                </a14:hiddenFill>
              </a:ext>
            </a:extLst>
          </p:spPr>
        </p:cxnSp>
        <p:cxnSp>
          <p:nvCxnSpPr>
            <p:cNvPr id="29719" name="Straight Arrow Connector 42"/>
            <p:cNvCxnSpPr>
              <a:cxnSpLocks noChangeShapeType="1"/>
            </p:cNvCxnSpPr>
            <p:nvPr/>
          </p:nvCxnSpPr>
          <p:spPr bwMode="auto">
            <a:xfrm>
              <a:off x="1231884" y="1623496"/>
              <a:ext cx="1285611" cy="3249877"/>
            </a:xfrm>
            <a:prstGeom prst="straightConnector1">
              <a:avLst/>
            </a:prstGeom>
            <a:noFill/>
            <a:ln w="53975" cap="rnd">
              <a:solidFill>
                <a:srgbClr val="009FB5"/>
              </a:solidFill>
              <a:round/>
              <a:headEnd/>
              <a:tailEnd type="arrow" w="med" len="med"/>
            </a:ln>
            <a:effectLst/>
            <a:extLst>
              <a:ext uri="{909E8E84-426E-40DD-AFC4-6F175D3DCCD1}">
                <a14:hiddenFill xmlns:a14="http://schemas.microsoft.com/office/drawing/2010/main">
                  <a:noFill/>
                </a14:hiddenFill>
              </a:ext>
            </a:extLst>
          </p:spPr>
        </p:cxnSp>
      </p:grpSp>
      <p:cxnSp>
        <p:nvCxnSpPr>
          <p:cNvPr id="29717" name="Straight Arrow Connector 38"/>
          <p:cNvCxnSpPr>
            <a:cxnSpLocks noChangeShapeType="1"/>
          </p:cNvCxnSpPr>
          <p:nvPr/>
        </p:nvCxnSpPr>
        <p:spPr bwMode="auto">
          <a:xfrm flipV="1">
            <a:off x="4590733" y="5162761"/>
            <a:ext cx="621990" cy="861796"/>
          </a:xfrm>
          <a:prstGeom prst="straightConnector1">
            <a:avLst/>
          </a:prstGeom>
          <a:noFill/>
          <a:ln w="53975" cap="rnd">
            <a:solidFill>
              <a:srgbClr val="009FB5"/>
            </a:solidFill>
            <a:round/>
            <a:headEnd/>
            <a:tailEnd type="arrow" w="med" len="me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32" name="Straight Arrow Connector 36"/>
          <p:cNvCxnSpPr>
            <a:cxnSpLocks noChangeShapeType="1"/>
          </p:cNvCxnSpPr>
          <p:nvPr/>
        </p:nvCxnSpPr>
        <p:spPr bwMode="auto">
          <a:xfrm flipH="1">
            <a:off x="6588225" y="3877928"/>
            <a:ext cx="1238150" cy="786467"/>
          </a:xfrm>
          <a:prstGeom prst="straightConnector1">
            <a:avLst/>
          </a:prstGeom>
          <a:noFill/>
          <a:ln w="53975" cap="rnd">
            <a:solidFill>
              <a:srgbClr val="009FB5"/>
            </a:solidFill>
            <a:round/>
            <a:headEnd/>
            <a:tailEnd type="arrow" w="med" len="me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grpSp>
        <p:nvGrpSpPr>
          <p:cNvPr id="7" name="Group 6"/>
          <p:cNvGrpSpPr/>
          <p:nvPr/>
        </p:nvGrpSpPr>
        <p:grpSpPr>
          <a:xfrm>
            <a:off x="179513" y="1496978"/>
            <a:ext cx="3079167" cy="707886"/>
            <a:chOff x="179513" y="1496978"/>
            <a:chExt cx="3079167" cy="707886"/>
          </a:xfrm>
          <a:effectLst>
            <a:outerShdw blurRad="63500" sx="102000" sy="102000" algn="ctr" rotWithShape="0">
              <a:prstClr val="black">
                <a:alpha val="40000"/>
              </a:prstClr>
            </a:outerShdw>
          </a:effectLst>
        </p:grpSpPr>
        <p:sp>
          <p:nvSpPr>
            <p:cNvPr id="45082" name="TextBox 26"/>
            <p:cNvSpPr txBox="1">
              <a:spLocks noChangeArrowheads="1"/>
            </p:cNvSpPr>
            <p:nvPr/>
          </p:nvSpPr>
          <p:spPr bwMode="auto">
            <a:xfrm>
              <a:off x="179513" y="1496978"/>
              <a:ext cx="3079167" cy="7078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Arial" panose="020B0604020202020204" pitchFamily="34" charset="0"/>
                  <a:ea typeface="ＭＳ Ｐゴシック" panose="020B0600070205080204" pitchFamily="34" charset="-128"/>
                </a:defRPr>
              </a:lvl1pPr>
              <a:lvl2pPr marL="37931725" indent="-37474525">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r>
                <a:rPr lang="en-GB" altLang="en-US" sz="2000" b="1" dirty="0"/>
                <a:t>	Governing Party 	247</a:t>
              </a:r>
            </a:p>
          </p:txBody>
        </p:sp>
        <p:pic>
          <p:nvPicPr>
            <p:cNvPr id="45081" name="Picture 20" descr="con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9513" y="1525635"/>
              <a:ext cx="837940" cy="59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0" name="Text Box 4"/>
          <p:cNvSpPr txBox="1">
            <a:spLocks noChangeArrowheads="1"/>
          </p:cNvSpPr>
          <p:nvPr/>
        </p:nvSpPr>
        <p:spPr bwMode="auto">
          <a:xfrm>
            <a:off x="2341163" y="588202"/>
            <a:ext cx="2006215" cy="707886"/>
          </a:xfrm>
          <a:prstGeom prst="rect">
            <a:avLst/>
          </a:prstGeom>
          <a:solidFill>
            <a:srgbClr val="FFFFFF"/>
          </a:solidFill>
          <a:ln>
            <a:noFill/>
          </a:ln>
          <a:extLst/>
        </p:spPr>
        <p:txBody>
          <a:bodyPr wrap="square">
            <a:spAutoFit/>
          </a:bodyPr>
          <a:lstStyle>
            <a:lvl1pPr>
              <a:defRPr sz="1400">
                <a:solidFill>
                  <a:schemeClr val="tx1"/>
                </a:solidFill>
                <a:latin typeface="Arial" panose="020B0604020202020204" pitchFamily="34" charset="0"/>
                <a:ea typeface="ＭＳ Ｐゴシック" panose="020B0600070205080204" pitchFamily="34" charset="-128"/>
              </a:defRPr>
            </a:lvl1pPr>
            <a:lvl2pPr marL="37931725" indent="-37474525">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GB" altLang="en-US" sz="2000" b="1" dirty="0"/>
              <a:t>Archbishops/ </a:t>
            </a:r>
            <a:br>
              <a:rPr lang="en-GB" altLang="en-US" sz="2000" b="1" dirty="0"/>
            </a:br>
            <a:r>
              <a:rPr lang="en-GB" altLang="en-US" sz="2000" b="1" dirty="0"/>
              <a:t>Bishops 26</a:t>
            </a:r>
          </a:p>
        </p:txBody>
      </p:sp>
      <p:grpSp>
        <p:nvGrpSpPr>
          <p:cNvPr id="8" name="Group 7"/>
          <p:cNvGrpSpPr/>
          <p:nvPr/>
        </p:nvGrpSpPr>
        <p:grpSpPr>
          <a:xfrm>
            <a:off x="6698276" y="997270"/>
            <a:ext cx="2349007" cy="707886"/>
            <a:chOff x="6698276" y="997270"/>
            <a:chExt cx="2349007" cy="707886"/>
          </a:xfrm>
        </p:grpSpPr>
        <p:sp>
          <p:nvSpPr>
            <p:cNvPr id="45079" name="TextBox 27"/>
            <p:cNvSpPr txBox="1">
              <a:spLocks noChangeArrowheads="1"/>
            </p:cNvSpPr>
            <p:nvPr/>
          </p:nvSpPr>
          <p:spPr bwMode="auto">
            <a:xfrm>
              <a:off x="7330671" y="997270"/>
              <a:ext cx="1716612" cy="7078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Arial" panose="020B0604020202020204" pitchFamily="34" charset="0"/>
                  <a:ea typeface="ＭＳ Ｐゴシック" panose="020B0600070205080204" pitchFamily="34" charset="-128"/>
                </a:defRPr>
              </a:lvl1pPr>
              <a:lvl2pPr marL="37931725" indent="-37474525">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2000" b="1" dirty="0"/>
                <a:t>Official </a:t>
              </a:r>
              <a:br>
                <a:rPr lang="en-GB" altLang="en-US" sz="2000" b="1" dirty="0"/>
              </a:br>
              <a:r>
                <a:rPr lang="en-GB" altLang="en-US" sz="2000" b="1" dirty="0"/>
                <a:t>Opposition</a:t>
              </a:r>
            </a:p>
          </p:txBody>
        </p:sp>
        <p:pic>
          <p:nvPicPr>
            <p:cNvPr id="45077" name="Picture 19" descr="labou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698276" y="997956"/>
              <a:ext cx="692288" cy="70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8" name="TextBox 22"/>
            <p:cNvSpPr txBox="1">
              <a:spLocks noChangeArrowheads="1"/>
            </p:cNvSpPr>
            <p:nvPr/>
          </p:nvSpPr>
          <p:spPr bwMode="auto">
            <a:xfrm>
              <a:off x="8425332" y="1008845"/>
              <a:ext cx="5764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ea typeface="ＭＳ Ｐゴシック" panose="020B0600070205080204" pitchFamily="34" charset="-128"/>
                </a:defRPr>
              </a:lvl1pPr>
              <a:lvl2pPr marL="37931725" indent="-37474525">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2000" b="1" dirty="0"/>
                <a:t>210</a:t>
              </a:r>
            </a:p>
          </p:txBody>
        </p:sp>
      </p:grpSp>
      <p:sp>
        <p:nvSpPr>
          <p:cNvPr id="502789" name="Text Box 5"/>
          <p:cNvSpPr txBox="1">
            <a:spLocks noChangeArrowheads="1"/>
          </p:cNvSpPr>
          <p:nvPr/>
        </p:nvSpPr>
        <p:spPr bwMode="auto">
          <a:xfrm>
            <a:off x="4652804" y="580648"/>
            <a:ext cx="1427789" cy="707886"/>
          </a:xfrm>
          <a:prstGeom prst="rect">
            <a:avLst/>
          </a:prstGeom>
          <a:solidFill>
            <a:srgbClr val="FFFFFF"/>
          </a:solidFill>
          <a:ln>
            <a:noFill/>
          </a:ln>
          <a:extLst/>
        </p:spPr>
        <p:txBody>
          <a:bodyPr wrap="square">
            <a:spAutoFit/>
          </a:bodyPr>
          <a:lstStyle>
            <a:lvl1pPr>
              <a:defRPr sz="1400">
                <a:solidFill>
                  <a:schemeClr val="tx1"/>
                </a:solidFill>
                <a:latin typeface="Arial" panose="020B0604020202020204" pitchFamily="34" charset="0"/>
                <a:ea typeface="ＭＳ Ｐゴシック" panose="020B0600070205080204" pitchFamily="34" charset="-128"/>
              </a:defRPr>
            </a:lvl1pPr>
            <a:lvl2pPr marL="37931725" indent="-37474525">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GB" altLang="en-US" sz="2000" b="1" dirty="0"/>
              <a:t>Lord Speaker</a:t>
            </a:r>
          </a:p>
        </p:txBody>
      </p:sp>
      <p:grpSp>
        <p:nvGrpSpPr>
          <p:cNvPr id="13" name="Group 12"/>
          <p:cNvGrpSpPr/>
          <p:nvPr/>
        </p:nvGrpSpPr>
        <p:grpSpPr>
          <a:xfrm>
            <a:off x="7731777" y="3224323"/>
            <a:ext cx="914400" cy="1059298"/>
            <a:chOff x="7731777" y="3224323"/>
            <a:chExt cx="914400" cy="1059298"/>
          </a:xfrm>
        </p:grpSpPr>
        <p:sp>
          <p:nvSpPr>
            <p:cNvPr id="45074" name="TextBox 3"/>
            <p:cNvSpPr txBox="1">
              <a:spLocks noChangeArrowheads="1"/>
            </p:cNvSpPr>
            <p:nvPr/>
          </p:nvSpPr>
          <p:spPr bwMode="auto">
            <a:xfrm>
              <a:off x="7731777" y="3914289"/>
              <a:ext cx="914400" cy="369332"/>
            </a:xfrm>
            <a:prstGeom prst="rect">
              <a:avLst/>
            </a:prstGeom>
            <a:solidFill>
              <a:srgbClr val="FFFFFF"/>
            </a:solidFill>
            <a:ln>
              <a:noFill/>
            </a:ln>
            <a:extLst/>
          </p:spPr>
          <p:txBody>
            <a:bodyPr wrap="square">
              <a:spAutoFit/>
            </a:bodyPr>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ctr"/>
              <a:r>
                <a:rPr lang="en-GB" altLang="en-US" sz="1800" b="1" dirty="0"/>
                <a:t>108</a:t>
              </a:r>
            </a:p>
          </p:txBody>
        </p:sp>
        <p:pic>
          <p:nvPicPr>
            <p:cNvPr id="45075" name="Picture 6"/>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7731777" y="3224323"/>
              <a:ext cx="9144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12" name="TextBox 28"/>
          <p:cNvSpPr txBox="1">
            <a:spLocks noChangeArrowheads="1"/>
          </p:cNvSpPr>
          <p:nvPr/>
        </p:nvSpPr>
        <p:spPr bwMode="auto">
          <a:xfrm>
            <a:off x="7826375" y="4857750"/>
            <a:ext cx="1063691" cy="1016000"/>
          </a:xfrm>
          <a:prstGeom prst="rect">
            <a:avLst/>
          </a:prstGeom>
          <a:solidFill>
            <a:srgbClr val="FFFFFF"/>
          </a:solidFill>
          <a:ln>
            <a:noFill/>
          </a:ln>
          <a:extLst/>
        </p:spPr>
        <p:txBody>
          <a:bodyPr wrap="square">
            <a:spAutoFit/>
          </a:bodyPr>
          <a:lstStyle>
            <a:lvl1pPr>
              <a:defRPr sz="1400">
                <a:solidFill>
                  <a:schemeClr val="tx1"/>
                </a:solidFill>
                <a:latin typeface="Arial" panose="020B0604020202020204" pitchFamily="34" charset="0"/>
                <a:ea typeface="ＭＳ Ｐゴシック" panose="020B0600070205080204" pitchFamily="34" charset="-128"/>
              </a:defRPr>
            </a:lvl1pPr>
            <a:lvl2pPr marL="37931725" indent="-37474525">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n-US" sz="2000" b="1" dirty="0"/>
              <a:t>Other Parties</a:t>
            </a:r>
          </a:p>
          <a:p>
            <a:pPr algn="ctr" eaLnBrk="1" hangingPunct="1"/>
            <a:r>
              <a:rPr lang="en-GB" altLang="en-US" sz="2000" b="1" dirty="0"/>
              <a:t>39</a:t>
            </a:r>
          </a:p>
        </p:txBody>
      </p:sp>
      <p:sp>
        <p:nvSpPr>
          <p:cNvPr id="29704" name="Text Box 12"/>
          <p:cNvSpPr txBox="1">
            <a:spLocks noChangeArrowheads="1"/>
          </p:cNvSpPr>
          <p:nvPr/>
        </p:nvSpPr>
        <p:spPr bwMode="auto">
          <a:xfrm>
            <a:off x="3645479" y="5754319"/>
            <a:ext cx="2961273" cy="400110"/>
          </a:xfrm>
          <a:prstGeom prst="rect">
            <a:avLst/>
          </a:prstGeom>
          <a:solidFill>
            <a:schemeClr val="bg1"/>
          </a:solidFill>
          <a:ln>
            <a:noFill/>
          </a:ln>
          <a:extLst/>
        </p:spPr>
        <p:txBody>
          <a:bodyPr wrap="square">
            <a:spAutoFit/>
          </a:bodyPr>
          <a:lstStyle>
            <a:lvl1pPr>
              <a:defRPr sz="1400">
                <a:solidFill>
                  <a:schemeClr val="tx1"/>
                </a:solidFill>
                <a:latin typeface="Arial" panose="020B0604020202020204" pitchFamily="34" charset="0"/>
                <a:ea typeface="ＭＳ Ｐゴシック" panose="020B0600070205080204" pitchFamily="34" charset="-128"/>
              </a:defRPr>
            </a:lvl1pPr>
            <a:lvl2pPr marL="37931725" indent="-37474525">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GB" altLang="en-US" sz="2000" b="1" dirty="0"/>
              <a:t>Cross-Benchers 173</a:t>
            </a:r>
          </a:p>
        </p:txBody>
      </p:sp>
    </p:spTree>
    <p:custDataLst>
      <p:tags r:id="rId1"/>
    </p:custDataLst>
    <p:extLst>
      <p:ext uri="{BB962C8B-B14F-4D97-AF65-F5344CB8AC3E}">
        <p14:creationId xmlns:p14="http://schemas.microsoft.com/office/powerpoint/2010/main" val="40337098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2789"/>
                                        </p:tgtEl>
                                        <p:attrNameLst>
                                          <p:attrName>style.visibility</p:attrName>
                                        </p:attrNameLst>
                                      </p:cBhvr>
                                      <p:to>
                                        <p:strVal val="visible"/>
                                      </p:to>
                                    </p:set>
                                    <p:animEffect transition="in" filter="fade">
                                      <p:cBhvr>
                                        <p:cTn id="7" dur="500"/>
                                        <p:tgtEl>
                                          <p:spTgt spid="502789"/>
                                        </p:tgtEl>
                                      </p:cBhvr>
                                    </p:animEffect>
                                  </p:childTnLst>
                                </p:cTn>
                              </p:par>
                              <p:par>
                                <p:cTn id="8" presetID="10" presetClass="entr" presetSubtype="0" fill="hold" nodeType="withEffect">
                                  <p:stCondLst>
                                    <p:cond delay="0"/>
                                  </p:stCondLst>
                                  <p:childTnLst>
                                    <p:set>
                                      <p:cBhvr>
                                        <p:cTn id="9" dur="1" fill="hold">
                                          <p:stCondLst>
                                            <p:cond delay="0"/>
                                          </p:stCondLst>
                                        </p:cTn>
                                        <p:tgtEl>
                                          <p:spTgt spid="29714"/>
                                        </p:tgtEl>
                                        <p:attrNameLst>
                                          <p:attrName>style.visibility</p:attrName>
                                        </p:attrNameLst>
                                      </p:cBhvr>
                                      <p:to>
                                        <p:strVal val="visible"/>
                                      </p:to>
                                    </p:set>
                                    <p:animEffect transition="in" filter="fade">
                                      <p:cBhvr>
                                        <p:cTn id="10" dur="500"/>
                                        <p:tgtEl>
                                          <p:spTgt spid="297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9715"/>
                                        </p:tgtEl>
                                        <p:attrNameLst>
                                          <p:attrName>style.visibility</p:attrName>
                                        </p:attrNameLst>
                                      </p:cBhvr>
                                      <p:to>
                                        <p:strVal val="visible"/>
                                      </p:to>
                                    </p:set>
                                    <p:animEffect transition="in" filter="fade">
                                      <p:cBhvr>
                                        <p:cTn id="23" dur="500"/>
                                        <p:tgtEl>
                                          <p:spTgt spid="29715"/>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9700"/>
                                        </p:tgtEl>
                                        <p:attrNameLst>
                                          <p:attrName>style.visibility</p:attrName>
                                        </p:attrNameLst>
                                      </p:cBhvr>
                                      <p:to>
                                        <p:strVal val="visible"/>
                                      </p:to>
                                    </p:set>
                                    <p:animEffect transition="in" filter="fade">
                                      <p:cBhvr>
                                        <p:cTn id="31" dur="500"/>
                                        <p:tgtEl>
                                          <p:spTgt spid="29700"/>
                                        </p:tgtEl>
                                      </p:cBhvr>
                                    </p:animEffect>
                                  </p:childTnLst>
                                </p:cTn>
                              </p:par>
                              <p:par>
                                <p:cTn id="32" presetID="10" presetClass="entr" presetSubtype="0" fill="hold" nodeType="withEffect">
                                  <p:stCondLst>
                                    <p:cond delay="0"/>
                                  </p:stCondLst>
                                  <p:childTnLst>
                                    <p:set>
                                      <p:cBhvr>
                                        <p:cTn id="33" dur="1" fill="hold">
                                          <p:stCondLst>
                                            <p:cond delay="0"/>
                                          </p:stCondLst>
                                        </p:cTn>
                                        <p:tgtEl>
                                          <p:spTgt spid="29713"/>
                                        </p:tgtEl>
                                        <p:attrNameLst>
                                          <p:attrName>style.visibility</p:attrName>
                                        </p:attrNameLst>
                                      </p:cBhvr>
                                      <p:to>
                                        <p:strVal val="visible"/>
                                      </p:to>
                                    </p:set>
                                    <p:animEffect transition="in" filter="fade">
                                      <p:cBhvr>
                                        <p:cTn id="34" dur="500"/>
                                        <p:tgtEl>
                                          <p:spTgt spid="297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ntr" presetSubtype="0"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712"/>
                                        </p:tgtEl>
                                        <p:attrNameLst>
                                          <p:attrName>style.visibility</p:attrName>
                                        </p:attrNameLst>
                                      </p:cBhvr>
                                      <p:to>
                                        <p:strVal val="visible"/>
                                      </p:to>
                                    </p:set>
                                    <p:animEffect transition="in" filter="fade">
                                      <p:cBhvr>
                                        <p:cTn id="47" dur="500"/>
                                        <p:tgtEl>
                                          <p:spTgt spid="29712"/>
                                        </p:tgtEl>
                                      </p:cBhvr>
                                    </p:animEffect>
                                  </p:childTnLst>
                                </p:cTn>
                              </p:par>
                              <p:par>
                                <p:cTn id="48" presetID="10" presetClass="entr" presetSubtype="0" fill="hold" nodeType="withEffect">
                                  <p:stCondLst>
                                    <p:cond delay="0"/>
                                  </p:stCondLst>
                                  <p:childTnLst>
                                    <p:set>
                                      <p:cBhvr>
                                        <p:cTn id="49" dur="1" fill="hold">
                                          <p:stCondLst>
                                            <p:cond delay="0"/>
                                          </p:stCondLst>
                                        </p:cTn>
                                        <p:tgtEl>
                                          <p:spTgt spid="29716"/>
                                        </p:tgtEl>
                                        <p:attrNameLst>
                                          <p:attrName>style.visibility</p:attrName>
                                        </p:attrNameLst>
                                      </p:cBhvr>
                                      <p:to>
                                        <p:strVal val="visible"/>
                                      </p:to>
                                    </p:set>
                                    <p:animEffect transition="in" filter="fade">
                                      <p:cBhvr>
                                        <p:cTn id="50" dur="500"/>
                                        <p:tgtEl>
                                          <p:spTgt spid="2971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9717"/>
                                        </p:tgtEl>
                                        <p:attrNameLst>
                                          <p:attrName>style.visibility</p:attrName>
                                        </p:attrNameLst>
                                      </p:cBhvr>
                                      <p:to>
                                        <p:strVal val="visible"/>
                                      </p:to>
                                    </p:set>
                                    <p:animEffect transition="in" filter="fade">
                                      <p:cBhvr>
                                        <p:cTn id="55" dur="500"/>
                                        <p:tgtEl>
                                          <p:spTgt spid="2971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9704"/>
                                        </p:tgtEl>
                                        <p:attrNameLst>
                                          <p:attrName>style.visibility</p:attrName>
                                        </p:attrNameLst>
                                      </p:cBhvr>
                                      <p:to>
                                        <p:strVal val="visible"/>
                                      </p:to>
                                    </p:set>
                                    <p:animEffect transition="in" filter="fade">
                                      <p:cBhvr>
                                        <p:cTn id="58" dur="500"/>
                                        <p:tgtEl>
                                          <p:spTgt spid="2970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500"/>
                                        <p:tgtEl>
                                          <p:spTgt spid="502789"/>
                                        </p:tgtEl>
                                      </p:cBhvr>
                                    </p:animEffect>
                                    <p:set>
                                      <p:cBhvr>
                                        <p:cTn id="63" dur="1" fill="hold">
                                          <p:stCondLst>
                                            <p:cond delay="499"/>
                                          </p:stCondLst>
                                        </p:cTn>
                                        <p:tgtEl>
                                          <p:spTgt spid="502789"/>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29714"/>
                                        </p:tgtEl>
                                      </p:cBhvr>
                                    </p:animEffect>
                                    <p:set>
                                      <p:cBhvr>
                                        <p:cTn id="66" dur="1" fill="hold">
                                          <p:stCondLst>
                                            <p:cond delay="499"/>
                                          </p:stCondLst>
                                        </p:cTn>
                                        <p:tgtEl>
                                          <p:spTgt spid="29714"/>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7"/>
                                        </p:tgtEl>
                                      </p:cBhvr>
                                    </p:animEffect>
                                    <p:set>
                                      <p:cBhvr>
                                        <p:cTn id="69" dur="1" fill="hold">
                                          <p:stCondLst>
                                            <p:cond delay="499"/>
                                          </p:stCondLst>
                                        </p:cTn>
                                        <p:tgtEl>
                                          <p:spTgt spid="7"/>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21"/>
                                        </p:tgtEl>
                                      </p:cBhvr>
                                    </p:animEffect>
                                    <p:set>
                                      <p:cBhvr>
                                        <p:cTn id="72" dur="1" fill="hold">
                                          <p:stCondLst>
                                            <p:cond delay="499"/>
                                          </p:stCondLst>
                                        </p:cTn>
                                        <p:tgtEl>
                                          <p:spTgt spid="21"/>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29715"/>
                                        </p:tgtEl>
                                      </p:cBhvr>
                                    </p:animEffect>
                                    <p:set>
                                      <p:cBhvr>
                                        <p:cTn id="75" dur="1" fill="hold">
                                          <p:stCondLst>
                                            <p:cond delay="499"/>
                                          </p:stCondLst>
                                        </p:cTn>
                                        <p:tgtEl>
                                          <p:spTgt spid="29715"/>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8"/>
                                        </p:tgtEl>
                                      </p:cBhvr>
                                    </p:animEffect>
                                    <p:set>
                                      <p:cBhvr>
                                        <p:cTn id="78" dur="1" fill="hold">
                                          <p:stCondLst>
                                            <p:cond delay="499"/>
                                          </p:stCondLst>
                                        </p:cTn>
                                        <p:tgtEl>
                                          <p:spTgt spid="8"/>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29700"/>
                                        </p:tgtEl>
                                      </p:cBhvr>
                                    </p:animEffect>
                                    <p:set>
                                      <p:cBhvr>
                                        <p:cTn id="81" dur="1" fill="hold">
                                          <p:stCondLst>
                                            <p:cond delay="499"/>
                                          </p:stCondLst>
                                        </p:cTn>
                                        <p:tgtEl>
                                          <p:spTgt spid="29700"/>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29713"/>
                                        </p:tgtEl>
                                      </p:cBhvr>
                                    </p:animEffect>
                                    <p:set>
                                      <p:cBhvr>
                                        <p:cTn id="84" dur="1" fill="hold">
                                          <p:stCondLst>
                                            <p:cond delay="499"/>
                                          </p:stCondLst>
                                        </p:cTn>
                                        <p:tgtEl>
                                          <p:spTgt spid="29713"/>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13"/>
                                        </p:tgtEl>
                                      </p:cBhvr>
                                    </p:animEffect>
                                    <p:set>
                                      <p:cBhvr>
                                        <p:cTn id="87" dur="1" fill="hold">
                                          <p:stCondLst>
                                            <p:cond delay="499"/>
                                          </p:stCondLst>
                                        </p:cTn>
                                        <p:tgtEl>
                                          <p:spTgt spid="13"/>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32"/>
                                        </p:tgtEl>
                                      </p:cBhvr>
                                    </p:animEffect>
                                    <p:set>
                                      <p:cBhvr>
                                        <p:cTn id="90" dur="1" fill="hold">
                                          <p:stCondLst>
                                            <p:cond delay="499"/>
                                          </p:stCondLst>
                                        </p:cTn>
                                        <p:tgtEl>
                                          <p:spTgt spid="32"/>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29712"/>
                                        </p:tgtEl>
                                      </p:cBhvr>
                                    </p:animEffect>
                                    <p:set>
                                      <p:cBhvr>
                                        <p:cTn id="93" dur="1" fill="hold">
                                          <p:stCondLst>
                                            <p:cond delay="499"/>
                                          </p:stCondLst>
                                        </p:cTn>
                                        <p:tgtEl>
                                          <p:spTgt spid="29712"/>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29716"/>
                                        </p:tgtEl>
                                      </p:cBhvr>
                                    </p:animEffect>
                                    <p:set>
                                      <p:cBhvr>
                                        <p:cTn id="96" dur="1" fill="hold">
                                          <p:stCondLst>
                                            <p:cond delay="499"/>
                                          </p:stCondLst>
                                        </p:cTn>
                                        <p:tgtEl>
                                          <p:spTgt spid="29716"/>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29717"/>
                                        </p:tgtEl>
                                      </p:cBhvr>
                                    </p:animEffect>
                                    <p:set>
                                      <p:cBhvr>
                                        <p:cTn id="99" dur="1" fill="hold">
                                          <p:stCondLst>
                                            <p:cond delay="499"/>
                                          </p:stCondLst>
                                        </p:cTn>
                                        <p:tgtEl>
                                          <p:spTgt spid="29717"/>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29704"/>
                                        </p:tgtEl>
                                      </p:cBhvr>
                                    </p:animEffect>
                                    <p:set>
                                      <p:cBhvr>
                                        <p:cTn id="102" dur="1" fill="hold">
                                          <p:stCondLst>
                                            <p:cond delay="499"/>
                                          </p:stCondLst>
                                        </p:cTn>
                                        <p:tgtEl>
                                          <p:spTgt spid="29704"/>
                                        </p:tgtEl>
                                        <p:attrNameLst>
                                          <p:attrName>style.visibility</p:attrName>
                                        </p:attrNameLst>
                                      </p:cBhvr>
                                      <p:to>
                                        <p:strVal val="hidden"/>
                                      </p:to>
                                    </p:set>
                                  </p:childTnLst>
                                </p:cTn>
                              </p:par>
                              <p:par>
                                <p:cTn id="103" presetID="10" presetClass="entr" presetSubtype="0" fill="hold" grpId="0" nodeType="withEffect">
                                  <p:stCondLst>
                                    <p:cond delay="0"/>
                                  </p:stCondLst>
                                  <p:childTnLst>
                                    <p:set>
                                      <p:cBhvr>
                                        <p:cTn id="104" dur="1" fill="hold">
                                          <p:stCondLst>
                                            <p:cond delay="0"/>
                                          </p:stCondLst>
                                        </p:cTn>
                                        <p:tgtEl>
                                          <p:spTgt spid="29708"/>
                                        </p:tgtEl>
                                        <p:attrNameLst>
                                          <p:attrName>style.visibility</p:attrName>
                                        </p:attrNameLst>
                                      </p:cBhvr>
                                      <p:to>
                                        <p:strVal val="visible"/>
                                      </p:to>
                                    </p:set>
                                    <p:animEffect transition="in" filter="fade">
                                      <p:cBhvr>
                                        <p:cTn id="105" dur="500"/>
                                        <p:tgtEl>
                                          <p:spTgt spid="29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8" grpId="0" animBg="1"/>
      <p:bldP spid="29700" grpId="0" animBg="1"/>
      <p:bldP spid="29700" grpId="1" animBg="1"/>
      <p:bldP spid="502789" grpId="0" animBg="1"/>
      <p:bldP spid="502789" grpId="1" animBg="1"/>
      <p:bldP spid="29712" grpId="0" animBg="1"/>
      <p:bldP spid="29712" grpId="1" animBg="1"/>
      <p:bldP spid="29704" grpId="0" animBg="1"/>
      <p:bldP spid="2970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41637466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57226" y="1052513"/>
            <a:ext cx="7629548" cy="5073650"/>
          </a:xfrm>
        </p:spPr>
      </p:pic>
    </p:spTree>
    <p:extLst>
      <p:ext uri="{BB962C8B-B14F-4D97-AF65-F5344CB8AC3E}">
        <p14:creationId xmlns:p14="http://schemas.microsoft.com/office/powerpoint/2010/main" val="246198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Irish Dail.jpg"/>
          <p:cNvPicPr>
            <a:picLocks noGrp="1" noChangeAspect="1"/>
          </p:cNvPicPr>
          <p:nvPr>
            <p:ph idx="1"/>
          </p:nvPr>
        </p:nvPicPr>
        <p:blipFill>
          <a:blip r:embed="rId3"/>
          <a:stretch>
            <a:fillRect/>
          </a:stretch>
        </p:blipFill>
        <p:spPr>
          <a:xfrm>
            <a:off x="480012" y="1412417"/>
            <a:ext cx="8206787" cy="4368128"/>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63043" y="1052513"/>
            <a:ext cx="7617914" cy="5073650"/>
          </a:xfrm>
        </p:spPr>
      </p:pic>
    </p:spTree>
    <p:extLst>
      <p:ext uri="{BB962C8B-B14F-4D97-AF65-F5344CB8AC3E}">
        <p14:creationId xmlns:p14="http://schemas.microsoft.com/office/powerpoint/2010/main" val="4251540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1268760"/>
            <a:ext cx="7992888" cy="1015663"/>
          </a:xfrm>
          <a:prstGeom prst="rect">
            <a:avLst/>
          </a:prstGeom>
          <a:noFill/>
        </p:spPr>
        <p:txBody>
          <a:bodyPr wrap="square" rtlCol="0">
            <a:spAutoFit/>
          </a:bodyPr>
          <a:lstStyle/>
          <a:p>
            <a:pPr fontAlgn="auto">
              <a:spcBef>
                <a:spcPts val="0"/>
              </a:spcBef>
              <a:spcAft>
                <a:spcPts val="0"/>
              </a:spcAft>
            </a:pPr>
            <a:r>
              <a:rPr lang="en-GB" sz="6000" dirty="0">
                <a:solidFill>
                  <a:prstClr val="black"/>
                </a:solidFill>
                <a:latin typeface="Calibri"/>
                <a:cs typeface="+mn-cs"/>
              </a:rPr>
              <a:t>803  +  650  +  1  = 1,454</a:t>
            </a:r>
          </a:p>
        </p:txBody>
      </p:sp>
      <p:sp>
        <p:nvSpPr>
          <p:cNvPr id="4" name="TextBox 3"/>
          <p:cNvSpPr txBox="1"/>
          <p:nvPr/>
        </p:nvSpPr>
        <p:spPr>
          <a:xfrm>
            <a:off x="827584" y="2204864"/>
            <a:ext cx="1440160" cy="954107"/>
          </a:xfrm>
          <a:prstGeom prst="rect">
            <a:avLst/>
          </a:prstGeom>
          <a:noFill/>
        </p:spPr>
        <p:txBody>
          <a:bodyPr wrap="square" rtlCol="0">
            <a:spAutoFit/>
          </a:bodyPr>
          <a:lstStyle/>
          <a:p>
            <a:pPr algn="ctr" fontAlgn="auto">
              <a:spcBef>
                <a:spcPts val="0"/>
              </a:spcBef>
              <a:spcAft>
                <a:spcPts val="0"/>
              </a:spcAft>
            </a:pPr>
            <a:r>
              <a:rPr lang="en-GB" sz="2800" b="1" dirty="0">
                <a:solidFill>
                  <a:srgbClr val="FF0000"/>
                </a:solidFill>
                <a:latin typeface="Calibri"/>
                <a:cs typeface="+mn-cs"/>
              </a:rPr>
              <a:t>House of Lords</a:t>
            </a:r>
          </a:p>
        </p:txBody>
      </p:sp>
      <p:sp>
        <p:nvSpPr>
          <p:cNvPr id="5" name="TextBox 4"/>
          <p:cNvSpPr txBox="1"/>
          <p:nvPr/>
        </p:nvSpPr>
        <p:spPr>
          <a:xfrm>
            <a:off x="2915816" y="2204864"/>
            <a:ext cx="1728192" cy="954107"/>
          </a:xfrm>
          <a:prstGeom prst="rect">
            <a:avLst/>
          </a:prstGeom>
          <a:noFill/>
        </p:spPr>
        <p:txBody>
          <a:bodyPr wrap="square" rtlCol="0">
            <a:spAutoFit/>
          </a:bodyPr>
          <a:lstStyle/>
          <a:p>
            <a:pPr algn="ctr" fontAlgn="auto">
              <a:spcBef>
                <a:spcPts val="0"/>
              </a:spcBef>
              <a:spcAft>
                <a:spcPts val="0"/>
              </a:spcAft>
            </a:pPr>
            <a:r>
              <a:rPr lang="en-GB" sz="2800" b="1" dirty="0">
                <a:solidFill>
                  <a:srgbClr val="00B050"/>
                </a:solidFill>
                <a:latin typeface="Calibri"/>
                <a:cs typeface="+mn-cs"/>
              </a:rPr>
              <a:t>House of Commons</a:t>
            </a:r>
          </a:p>
        </p:txBody>
      </p:sp>
      <p:sp>
        <p:nvSpPr>
          <p:cNvPr id="6" name="TextBox 5"/>
          <p:cNvSpPr txBox="1"/>
          <p:nvPr/>
        </p:nvSpPr>
        <p:spPr>
          <a:xfrm>
            <a:off x="4788024" y="2204864"/>
            <a:ext cx="1584176" cy="523220"/>
          </a:xfrm>
          <a:prstGeom prst="rect">
            <a:avLst/>
          </a:prstGeom>
          <a:noFill/>
        </p:spPr>
        <p:txBody>
          <a:bodyPr wrap="square" rtlCol="0">
            <a:spAutoFit/>
          </a:bodyPr>
          <a:lstStyle/>
          <a:p>
            <a:pPr algn="ctr" fontAlgn="auto">
              <a:spcBef>
                <a:spcPts val="0"/>
              </a:spcBef>
              <a:spcAft>
                <a:spcPts val="0"/>
              </a:spcAft>
            </a:pPr>
            <a:r>
              <a:rPr lang="en-GB" sz="2800" b="1" dirty="0">
                <a:solidFill>
                  <a:srgbClr val="B08600"/>
                </a:solidFill>
                <a:latin typeface="Calibri"/>
                <a:cs typeface="+mn-cs"/>
              </a:rPr>
              <a:t>Monarch</a:t>
            </a:r>
          </a:p>
        </p:txBody>
      </p:sp>
      <p:sp>
        <p:nvSpPr>
          <p:cNvPr id="7" name="TextBox 6"/>
          <p:cNvSpPr txBox="1"/>
          <p:nvPr/>
        </p:nvSpPr>
        <p:spPr>
          <a:xfrm>
            <a:off x="6660232" y="2204864"/>
            <a:ext cx="1800200" cy="523220"/>
          </a:xfrm>
          <a:prstGeom prst="rect">
            <a:avLst/>
          </a:prstGeom>
          <a:noFill/>
        </p:spPr>
        <p:txBody>
          <a:bodyPr wrap="square" rtlCol="0">
            <a:spAutoFit/>
          </a:bodyPr>
          <a:lstStyle/>
          <a:p>
            <a:pPr algn="ctr" fontAlgn="auto">
              <a:spcBef>
                <a:spcPts val="0"/>
              </a:spcBef>
              <a:spcAft>
                <a:spcPts val="0"/>
              </a:spcAft>
            </a:pPr>
            <a:r>
              <a:rPr lang="en-GB" sz="2800" b="1" dirty="0">
                <a:solidFill>
                  <a:srgbClr val="00B0F0"/>
                </a:solidFill>
                <a:latin typeface="Calibri"/>
                <a:cs typeface="+mn-cs"/>
              </a:rPr>
              <a:t>Parliament</a:t>
            </a:r>
          </a:p>
        </p:txBody>
      </p:sp>
    </p:spTree>
    <p:extLst>
      <p:ext uri="{BB962C8B-B14F-4D97-AF65-F5344CB8AC3E}">
        <p14:creationId xmlns:p14="http://schemas.microsoft.com/office/powerpoint/2010/main" val="7169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27584" y="1268760"/>
            <a:ext cx="7992888" cy="1890211"/>
            <a:chOff x="827584" y="1268760"/>
            <a:chExt cx="7992888" cy="1890211"/>
          </a:xfrm>
        </p:grpSpPr>
        <p:sp>
          <p:nvSpPr>
            <p:cNvPr id="3" name="TextBox 2"/>
            <p:cNvSpPr txBox="1"/>
            <p:nvPr/>
          </p:nvSpPr>
          <p:spPr>
            <a:xfrm>
              <a:off x="827584" y="1268760"/>
              <a:ext cx="7992888" cy="1015663"/>
            </a:xfrm>
            <a:prstGeom prst="rect">
              <a:avLst/>
            </a:prstGeom>
            <a:noFill/>
          </p:spPr>
          <p:txBody>
            <a:bodyPr wrap="square" rtlCol="0">
              <a:spAutoFit/>
            </a:bodyPr>
            <a:lstStyle/>
            <a:p>
              <a:pPr fontAlgn="auto">
                <a:spcBef>
                  <a:spcPts val="0"/>
                </a:spcBef>
                <a:spcAft>
                  <a:spcPts val="0"/>
                </a:spcAft>
              </a:pPr>
              <a:r>
                <a:rPr lang="en-GB" sz="6000" dirty="0">
                  <a:solidFill>
                    <a:prstClr val="black"/>
                  </a:solidFill>
                  <a:latin typeface="Calibri"/>
                  <a:cs typeface="+mn-cs"/>
                </a:rPr>
                <a:t>803  +  650  +  1  = 1,454</a:t>
              </a:r>
            </a:p>
          </p:txBody>
        </p:sp>
        <p:sp>
          <p:nvSpPr>
            <p:cNvPr id="4" name="TextBox 3"/>
            <p:cNvSpPr txBox="1"/>
            <p:nvPr/>
          </p:nvSpPr>
          <p:spPr>
            <a:xfrm>
              <a:off x="827584" y="2204864"/>
              <a:ext cx="1440160" cy="954107"/>
            </a:xfrm>
            <a:prstGeom prst="rect">
              <a:avLst/>
            </a:prstGeom>
            <a:noFill/>
          </p:spPr>
          <p:txBody>
            <a:bodyPr wrap="square" rtlCol="0">
              <a:spAutoFit/>
            </a:bodyPr>
            <a:lstStyle/>
            <a:p>
              <a:pPr algn="ctr" fontAlgn="auto">
                <a:spcBef>
                  <a:spcPts val="0"/>
                </a:spcBef>
                <a:spcAft>
                  <a:spcPts val="0"/>
                </a:spcAft>
              </a:pPr>
              <a:r>
                <a:rPr lang="en-GB" sz="2800" b="1" dirty="0">
                  <a:solidFill>
                    <a:srgbClr val="FF0000"/>
                  </a:solidFill>
                  <a:latin typeface="Calibri"/>
                  <a:cs typeface="+mn-cs"/>
                </a:rPr>
                <a:t>House of Lords</a:t>
              </a:r>
            </a:p>
          </p:txBody>
        </p:sp>
        <p:sp>
          <p:nvSpPr>
            <p:cNvPr id="5" name="TextBox 4"/>
            <p:cNvSpPr txBox="1"/>
            <p:nvPr/>
          </p:nvSpPr>
          <p:spPr>
            <a:xfrm>
              <a:off x="2915816" y="2204864"/>
              <a:ext cx="1728192" cy="954107"/>
            </a:xfrm>
            <a:prstGeom prst="rect">
              <a:avLst/>
            </a:prstGeom>
            <a:noFill/>
          </p:spPr>
          <p:txBody>
            <a:bodyPr wrap="square" rtlCol="0">
              <a:spAutoFit/>
            </a:bodyPr>
            <a:lstStyle/>
            <a:p>
              <a:pPr algn="ctr" fontAlgn="auto">
                <a:spcBef>
                  <a:spcPts val="0"/>
                </a:spcBef>
                <a:spcAft>
                  <a:spcPts val="0"/>
                </a:spcAft>
              </a:pPr>
              <a:r>
                <a:rPr lang="en-GB" sz="2800" b="1" dirty="0">
                  <a:solidFill>
                    <a:srgbClr val="00B050"/>
                  </a:solidFill>
                  <a:latin typeface="Calibri"/>
                  <a:cs typeface="+mn-cs"/>
                </a:rPr>
                <a:t>House of Commons</a:t>
              </a:r>
            </a:p>
          </p:txBody>
        </p:sp>
        <p:sp>
          <p:nvSpPr>
            <p:cNvPr id="6" name="TextBox 5"/>
            <p:cNvSpPr txBox="1"/>
            <p:nvPr/>
          </p:nvSpPr>
          <p:spPr>
            <a:xfrm>
              <a:off x="4788024" y="2204864"/>
              <a:ext cx="1584176" cy="523220"/>
            </a:xfrm>
            <a:prstGeom prst="rect">
              <a:avLst/>
            </a:prstGeom>
            <a:noFill/>
          </p:spPr>
          <p:txBody>
            <a:bodyPr wrap="square" rtlCol="0">
              <a:spAutoFit/>
            </a:bodyPr>
            <a:lstStyle/>
            <a:p>
              <a:pPr algn="ctr" fontAlgn="auto">
                <a:spcBef>
                  <a:spcPts val="0"/>
                </a:spcBef>
                <a:spcAft>
                  <a:spcPts val="0"/>
                </a:spcAft>
              </a:pPr>
              <a:r>
                <a:rPr lang="en-GB" sz="2800" b="1" dirty="0">
                  <a:solidFill>
                    <a:srgbClr val="B08600"/>
                  </a:solidFill>
                  <a:latin typeface="Calibri"/>
                  <a:cs typeface="+mn-cs"/>
                </a:rPr>
                <a:t>Monarch</a:t>
              </a:r>
            </a:p>
          </p:txBody>
        </p:sp>
        <p:sp>
          <p:nvSpPr>
            <p:cNvPr id="7" name="TextBox 6"/>
            <p:cNvSpPr txBox="1"/>
            <p:nvPr/>
          </p:nvSpPr>
          <p:spPr>
            <a:xfrm>
              <a:off x="6660232" y="2204864"/>
              <a:ext cx="1800200" cy="523220"/>
            </a:xfrm>
            <a:prstGeom prst="rect">
              <a:avLst/>
            </a:prstGeom>
            <a:noFill/>
          </p:spPr>
          <p:txBody>
            <a:bodyPr wrap="square" rtlCol="0">
              <a:spAutoFit/>
            </a:bodyPr>
            <a:lstStyle/>
            <a:p>
              <a:pPr algn="ctr" fontAlgn="auto">
                <a:spcBef>
                  <a:spcPts val="0"/>
                </a:spcBef>
                <a:spcAft>
                  <a:spcPts val="0"/>
                </a:spcAft>
              </a:pPr>
              <a:r>
                <a:rPr lang="en-GB" sz="2800" b="1" dirty="0">
                  <a:solidFill>
                    <a:srgbClr val="00B0F0"/>
                  </a:solidFill>
                  <a:latin typeface="Calibri"/>
                  <a:cs typeface="+mn-cs"/>
                </a:rPr>
                <a:t>Parliament</a:t>
              </a:r>
            </a:p>
          </p:txBody>
        </p:sp>
      </p:grpSp>
      <p:sp>
        <p:nvSpPr>
          <p:cNvPr id="9" name="TextBox 8"/>
          <p:cNvSpPr txBox="1"/>
          <p:nvPr/>
        </p:nvSpPr>
        <p:spPr>
          <a:xfrm>
            <a:off x="1259632" y="3717032"/>
            <a:ext cx="7416824" cy="1015663"/>
          </a:xfrm>
          <a:prstGeom prst="rect">
            <a:avLst/>
          </a:prstGeom>
          <a:noFill/>
        </p:spPr>
        <p:txBody>
          <a:bodyPr wrap="square" rtlCol="0">
            <a:spAutoFit/>
          </a:bodyPr>
          <a:lstStyle/>
          <a:p>
            <a:pPr fontAlgn="auto">
              <a:spcBef>
                <a:spcPts val="0"/>
              </a:spcBef>
              <a:spcAft>
                <a:spcPts val="0"/>
              </a:spcAft>
            </a:pPr>
            <a:r>
              <a:rPr lang="en-GB" sz="6000" dirty="0">
                <a:solidFill>
                  <a:prstClr val="black"/>
                </a:solidFill>
                <a:latin typeface="Calibri"/>
                <a:cs typeface="+mn-cs"/>
              </a:rPr>
              <a:t>1  +  21  +  96  =  118  </a:t>
            </a:r>
          </a:p>
        </p:txBody>
      </p:sp>
      <p:sp>
        <p:nvSpPr>
          <p:cNvPr id="10" name="TextBox 9"/>
          <p:cNvSpPr txBox="1"/>
          <p:nvPr/>
        </p:nvSpPr>
        <p:spPr>
          <a:xfrm>
            <a:off x="827584" y="4725144"/>
            <a:ext cx="1440160" cy="954107"/>
          </a:xfrm>
          <a:prstGeom prst="rect">
            <a:avLst/>
          </a:prstGeom>
          <a:noFill/>
        </p:spPr>
        <p:txBody>
          <a:bodyPr wrap="square" rtlCol="0">
            <a:spAutoFit/>
          </a:bodyPr>
          <a:lstStyle/>
          <a:p>
            <a:pPr algn="ctr" fontAlgn="auto">
              <a:spcBef>
                <a:spcPts val="0"/>
              </a:spcBef>
              <a:spcAft>
                <a:spcPts val="0"/>
              </a:spcAft>
            </a:pPr>
            <a:r>
              <a:rPr lang="en-GB" sz="2800" b="1" dirty="0">
                <a:solidFill>
                  <a:srgbClr val="00B0F0"/>
                </a:solidFill>
                <a:latin typeface="Calibri"/>
                <a:cs typeface="+mn-cs"/>
              </a:rPr>
              <a:t>Prime Minister</a:t>
            </a:r>
          </a:p>
        </p:txBody>
      </p:sp>
      <p:sp>
        <p:nvSpPr>
          <p:cNvPr id="11" name="TextBox 10"/>
          <p:cNvSpPr txBox="1"/>
          <p:nvPr/>
        </p:nvSpPr>
        <p:spPr>
          <a:xfrm>
            <a:off x="2339752" y="4725144"/>
            <a:ext cx="1728192" cy="954107"/>
          </a:xfrm>
          <a:prstGeom prst="rect">
            <a:avLst/>
          </a:prstGeom>
          <a:noFill/>
        </p:spPr>
        <p:txBody>
          <a:bodyPr wrap="square" rtlCol="0">
            <a:spAutoFit/>
          </a:bodyPr>
          <a:lstStyle/>
          <a:p>
            <a:pPr algn="ctr" fontAlgn="auto">
              <a:spcBef>
                <a:spcPts val="0"/>
              </a:spcBef>
              <a:spcAft>
                <a:spcPts val="0"/>
              </a:spcAft>
            </a:pPr>
            <a:r>
              <a:rPr lang="en-GB" sz="2800" b="1" dirty="0">
                <a:solidFill>
                  <a:srgbClr val="00B0F0"/>
                </a:solidFill>
                <a:latin typeface="Calibri"/>
                <a:cs typeface="+mn-cs"/>
              </a:rPr>
              <a:t>Cabinet</a:t>
            </a:r>
          </a:p>
          <a:p>
            <a:pPr algn="ctr" fontAlgn="auto">
              <a:spcBef>
                <a:spcPts val="0"/>
              </a:spcBef>
              <a:spcAft>
                <a:spcPts val="0"/>
              </a:spcAft>
            </a:pPr>
            <a:r>
              <a:rPr lang="en-GB" sz="2800" b="1" dirty="0">
                <a:solidFill>
                  <a:srgbClr val="00B0F0"/>
                </a:solidFill>
                <a:latin typeface="Calibri"/>
                <a:cs typeface="+mn-cs"/>
              </a:rPr>
              <a:t>Ministers</a:t>
            </a:r>
          </a:p>
        </p:txBody>
      </p:sp>
      <p:sp>
        <p:nvSpPr>
          <p:cNvPr id="12" name="TextBox 11"/>
          <p:cNvSpPr txBox="1"/>
          <p:nvPr/>
        </p:nvSpPr>
        <p:spPr>
          <a:xfrm>
            <a:off x="4139952" y="4725144"/>
            <a:ext cx="2160240" cy="1384995"/>
          </a:xfrm>
          <a:prstGeom prst="rect">
            <a:avLst/>
          </a:prstGeom>
          <a:noFill/>
        </p:spPr>
        <p:txBody>
          <a:bodyPr wrap="square" rtlCol="0">
            <a:spAutoFit/>
          </a:bodyPr>
          <a:lstStyle/>
          <a:p>
            <a:pPr algn="ctr" fontAlgn="auto">
              <a:spcBef>
                <a:spcPts val="0"/>
              </a:spcBef>
              <a:spcAft>
                <a:spcPts val="0"/>
              </a:spcAft>
            </a:pPr>
            <a:r>
              <a:rPr lang="en-GB" sz="2800" b="1" dirty="0">
                <a:solidFill>
                  <a:srgbClr val="00B0F0"/>
                </a:solidFill>
                <a:latin typeface="Calibri"/>
                <a:cs typeface="+mn-cs"/>
              </a:rPr>
              <a:t>Junior Ministers </a:t>
            </a:r>
          </a:p>
          <a:p>
            <a:pPr algn="ctr" fontAlgn="auto">
              <a:spcBef>
                <a:spcPts val="0"/>
              </a:spcBef>
              <a:spcAft>
                <a:spcPts val="0"/>
              </a:spcAft>
            </a:pPr>
            <a:r>
              <a:rPr lang="en-GB" sz="2800" b="1" dirty="0">
                <a:solidFill>
                  <a:srgbClr val="00B0F0"/>
                </a:solidFill>
                <a:latin typeface="Calibri"/>
                <a:cs typeface="+mn-cs"/>
              </a:rPr>
              <a:t>&amp; Whips</a:t>
            </a:r>
          </a:p>
        </p:txBody>
      </p:sp>
      <p:sp>
        <p:nvSpPr>
          <p:cNvPr id="13" name="TextBox 12"/>
          <p:cNvSpPr txBox="1"/>
          <p:nvPr/>
        </p:nvSpPr>
        <p:spPr>
          <a:xfrm>
            <a:off x="6372200" y="4725144"/>
            <a:ext cx="2232248" cy="954107"/>
          </a:xfrm>
          <a:prstGeom prst="rect">
            <a:avLst/>
          </a:prstGeom>
          <a:noFill/>
        </p:spPr>
        <p:txBody>
          <a:bodyPr wrap="square" rtlCol="0">
            <a:spAutoFit/>
          </a:bodyPr>
          <a:lstStyle/>
          <a:p>
            <a:pPr algn="ctr" fontAlgn="auto">
              <a:spcBef>
                <a:spcPts val="0"/>
              </a:spcBef>
              <a:spcAft>
                <a:spcPts val="0"/>
              </a:spcAft>
            </a:pPr>
            <a:r>
              <a:rPr lang="en-GB" sz="2800" b="1" dirty="0">
                <a:solidFill>
                  <a:srgbClr val="00B0F0"/>
                </a:solidFill>
                <a:latin typeface="Calibri"/>
                <a:cs typeface="+mn-cs"/>
              </a:rPr>
              <a:t>The Government</a:t>
            </a:r>
          </a:p>
        </p:txBody>
      </p:sp>
      <p:sp>
        <p:nvSpPr>
          <p:cNvPr id="8" name="Rectangle 7"/>
          <p:cNvSpPr/>
          <p:nvPr/>
        </p:nvSpPr>
        <p:spPr>
          <a:xfrm>
            <a:off x="2179212" y="6156012"/>
            <a:ext cx="6569252" cy="646331"/>
          </a:xfrm>
          <a:prstGeom prst="rect">
            <a:avLst/>
          </a:prstGeom>
        </p:spPr>
        <p:txBody>
          <a:bodyPr wrap="square">
            <a:spAutoFit/>
          </a:bodyPr>
          <a:lstStyle/>
          <a:p>
            <a:pPr fontAlgn="auto">
              <a:spcBef>
                <a:spcPts val="0"/>
              </a:spcBef>
              <a:spcAft>
                <a:spcPts val="0"/>
              </a:spcAft>
            </a:pPr>
            <a:r>
              <a:rPr lang="en-GB" dirty="0">
                <a:solidFill>
                  <a:prstClr val="black"/>
                </a:solidFill>
                <a:latin typeface="Calibri"/>
                <a:cs typeface="+mn-cs"/>
                <a:hlinkClick r:id="rId3"/>
              </a:rPr>
              <a:t>https://www.gov.uk/government/how-government-works</a:t>
            </a:r>
            <a:endParaRPr lang="en-GB" dirty="0">
              <a:solidFill>
                <a:prstClr val="black"/>
              </a:solidFill>
              <a:latin typeface="Calibri"/>
              <a:cs typeface="+mn-cs"/>
            </a:endParaRPr>
          </a:p>
          <a:p>
            <a:pPr fontAlgn="auto">
              <a:spcBef>
                <a:spcPts val="0"/>
              </a:spcBef>
              <a:spcAft>
                <a:spcPts val="0"/>
              </a:spcAft>
            </a:pPr>
            <a:endParaRPr lang="en-GB" dirty="0">
              <a:solidFill>
                <a:prstClr val="black"/>
              </a:solidFill>
              <a:latin typeface="Calibri"/>
              <a:cs typeface="+mn-cs"/>
            </a:endParaRPr>
          </a:p>
        </p:txBody>
      </p:sp>
    </p:spTree>
    <p:extLst>
      <p:ext uri="{BB962C8B-B14F-4D97-AF65-F5344CB8AC3E}">
        <p14:creationId xmlns:p14="http://schemas.microsoft.com/office/powerpoint/2010/main" val="18336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600200" y="1917700"/>
            <a:ext cx="5943600" cy="3343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0144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l="-6645" t="-1533" b="-1533"/>
          <a:stretch/>
        </p:blipFill>
        <p:spPr>
          <a:xfrm>
            <a:off x="-824247" y="-154160"/>
            <a:ext cx="9992990" cy="7111552"/>
          </a:xfrm>
          <a:prstGeom prst="rect">
            <a:avLst/>
          </a:prstGeom>
        </p:spPr>
      </p:pic>
      <p:sp>
        <p:nvSpPr>
          <p:cNvPr id="2" name="Title 1"/>
          <p:cNvSpPr>
            <a:spLocks noGrp="1"/>
          </p:cNvSpPr>
          <p:nvPr>
            <p:ph type="title" idx="4294967295"/>
          </p:nvPr>
        </p:nvSpPr>
        <p:spPr>
          <a:xfrm>
            <a:off x="-1" y="5013176"/>
            <a:ext cx="9144001" cy="1844824"/>
          </a:xfrm>
          <a:solidFill>
            <a:schemeClr val="bg1">
              <a:alpha val="78000"/>
            </a:schemeClr>
          </a:solidFill>
        </p:spPr>
        <p:txBody>
          <a:bodyPr/>
          <a:lstStyle/>
          <a:p>
            <a:pPr algn="ctr"/>
            <a:r>
              <a:rPr lang="en-GB" dirty="0"/>
              <a:t/>
            </a:r>
            <a:br>
              <a:rPr lang="en-GB" dirty="0"/>
            </a:br>
            <a:r>
              <a:rPr lang="en-GB" dirty="0"/>
              <a:t>What opportunities can you provide for students to engage with the UK Parliament across the curriculum in school and beyond?</a:t>
            </a:r>
            <a:br>
              <a:rPr lang="en-GB" dirty="0"/>
            </a:br>
            <a:endParaRPr lang="en-GB" dirty="0"/>
          </a:p>
        </p:txBody>
      </p:sp>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1238434">
            <a:off x="396311" y="850709"/>
            <a:ext cx="4844232" cy="32071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353174">
            <a:off x="4420271" y="1563937"/>
            <a:ext cx="4320478" cy="2880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8986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30" y="0"/>
            <a:ext cx="9217025" cy="6858000"/>
          </a:xfrm>
          <a:prstGeom prst="rect">
            <a:avLst/>
          </a:prstGeom>
        </p:spPr>
      </p:pic>
      <p:sp>
        <p:nvSpPr>
          <p:cNvPr id="4" name="TextBox 3"/>
          <p:cNvSpPr txBox="1"/>
          <p:nvPr/>
        </p:nvSpPr>
        <p:spPr>
          <a:xfrm>
            <a:off x="-291247" y="5013176"/>
            <a:ext cx="9468544" cy="1569660"/>
          </a:xfrm>
          <a:prstGeom prst="rect">
            <a:avLst/>
          </a:prstGeom>
          <a:solidFill>
            <a:schemeClr val="bg1">
              <a:alpha val="77000"/>
            </a:schemeClr>
          </a:solidFill>
        </p:spPr>
        <p:txBody>
          <a:bodyPr wrap="square" rtlCol="0">
            <a:spAutoFit/>
          </a:bodyPr>
          <a:lstStyle/>
          <a:p>
            <a:pPr algn="ctr"/>
            <a:endParaRPr lang="en-GB" sz="2400" dirty="0">
              <a:latin typeface="Arial" panose="020B0604020202020204" pitchFamily="34" charset="0"/>
              <a:cs typeface="Arial" panose="020B0604020202020204" pitchFamily="34" charset="0"/>
            </a:endParaRPr>
          </a:p>
          <a:p>
            <a:pPr algn="ctr"/>
            <a:r>
              <a:rPr lang="en-GB" sz="2400" dirty="0">
                <a:latin typeface="Arial" panose="020B0604020202020204" pitchFamily="34" charset="0"/>
                <a:cs typeface="Arial" panose="020B0604020202020204" pitchFamily="34" charset="0"/>
              </a:rPr>
              <a:t>Bring your students to our state-of-the-art Education Centre</a:t>
            </a:r>
          </a:p>
          <a:p>
            <a:pPr algn="ctr"/>
            <a:r>
              <a:rPr lang="en-GB" sz="2400" dirty="0">
                <a:latin typeface="Arial" panose="020B0604020202020204" pitchFamily="34" charset="0"/>
                <a:cs typeface="Arial" panose="020B0604020202020204" pitchFamily="34" charset="0"/>
              </a:rPr>
              <a:t>Your school may be eligible for a travel subsidy</a:t>
            </a:r>
          </a:p>
          <a:p>
            <a:pPr algn="ct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689031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2124744" y="2924944"/>
            <a:ext cx="2016224" cy="1200329"/>
          </a:xfrm>
          <a:prstGeom prst="rect">
            <a:avLst/>
          </a:prstGeom>
          <a:noFill/>
        </p:spPr>
        <p:txBody>
          <a:bodyPr wrap="square" rtlCol="0">
            <a:spAutoFit/>
          </a:bodyPr>
          <a:lstStyle/>
          <a:p>
            <a:r>
              <a:rPr lang="en-GB" dirty="0"/>
              <a:t>Click on image icon to get the picture you would like to insert</a:t>
            </a:r>
          </a:p>
        </p:txBody>
      </p:sp>
      <p:pic>
        <p:nvPicPr>
          <p:cNvPr id="4" name="Content Placeholder 3"/>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tretch>
            <a:fillRect/>
          </a:stretch>
        </p:blipFill>
        <p:spPr bwMode="auto">
          <a:xfrm>
            <a:off x="827584" y="1196752"/>
            <a:ext cx="7595771" cy="5054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432048" y="491902"/>
            <a:ext cx="4644008"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80800" tIns="45720" rIns="91440" bIns="45720" numCol="1" anchor="t" anchorCtr="0" compatLnSpc="1">
            <a:prstTxWarp prst="textNoShape">
              <a:avLst/>
            </a:prstTxWarp>
          </a:bodyPr>
          <a:lstStyle>
            <a:lvl1pPr algn="l" rtl="0" eaLnBrk="0" fontAlgn="base" hangingPunct="0">
              <a:spcBef>
                <a:spcPct val="0"/>
              </a:spcBef>
              <a:spcAft>
                <a:spcPct val="0"/>
              </a:spcAft>
              <a:defRPr sz="3200">
                <a:solidFill>
                  <a:srgbClr val="009FB5"/>
                </a:solidFill>
                <a:latin typeface="+mj-lt"/>
                <a:ea typeface="+mj-ea"/>
                <a:cs typeface="+mj-cs"/>
              </a:defRPr>
            </a:lvl1pPr>
            <a:lvl2pPr algn="l" rtl="0" eaLnBrk="0" fontAlgn="base" hangingPunct="0">
              <a:spcBef>
                <a:spcPct val="0"/>
              </a:spcBef>
              <a:spcAft>
                <a:spcPct val="0"/>
              </a:spcAft>
              <a:defRPr sz="3200">
                <a:solidFill>
                  <a:srgbClr val="009FB5"/>
                </a:solidFill>
                <a:latin typeface="Arial" charset="0"/>
              </a:defRPr>
            </a:lvl2pPr>
            <a:lvl3pPr algn="l" rtl="0" eaLnBrk="0" fontAlgn="base" hangingPunct="0">
              <a:spcBef>
                <a:spcPct val="0"/>
              </a:spcBef>
              <a:spcAft>
                <a:spcPct val="0"/>
              </a:spcAft>
              <a:defRPr sz="3200">
                <a:solidFill>
                  <a:srgbClr val="009FB5"/>
                </a:solidFill>
                <a:latin typeface="Arial" charset="0"/>
              </a:defRPr>
            </a:lvl3pPr>
            <a:lvl4pPr algn="l" rtl="0" eaLnBrk="0" fontAlgn="base" hangingPunct="0">
              <a:spcBef>
                <a:spcPct val="0"/>
              </a:spcBef>
              <a:spcAft>
                <a:spcPct val="0"/>
              </a:spcAft>
              <a:defRPr sz="3200">
                <a:solidFill>
                  <a:srgbClr val="009FB5"/>
                </a:solidFill>
                <a:latin typeface="Arial" charset="0"/>
              </a:defRPr>
            </a:lvl4pPr>
            <a:lvl5pPr algn="l" rtl="0" eaLnBrk="0" fontAlgn="base" hangingPunct="0">
              <a:spcBef>
                <a:spcPct val="0"/>
              </a:spcBef>
              <a:spcAft>
                <a:spcPct val="0"/>
              </a:spcAft>
              <a:defRPr sz="3200">
                <a:solidFill>
                  <a:srgbClr val="009FB5"/>
                </a:solidFill>
                <a:latin typeface="Arial" charset="0"/>
              </a:defRPr>
            </a:lvl5pPr>
            <a:lvl6pPr marL="457200" algn="l" rtl="0" fontAlgn="base">
              <a:spcBef>
                <a:spcPct val="0"/>
              </a:spcBef>
              <a:spcAft>
                <a:spcPct val="0"/>
              </a:spcAft>
              <a:defRPr sz="3200">
                <a:solidFill>
                  <a:srgbClr val="009FB5"/>
                </a:solidFill>
                <a:latin typeface="Arial" charset="0"/>
              </a:defRPr>
            </a:lvl6pPr>
            <a:lvl7pPr marL="914400" algn="l" rtl="0" fontAlgn="base">
              <a:spcBef>
                <a:spcPct val="0"/>
              </a:spcBef>
              <a:spcAft>
                <a:spcPct val="0"/>
              </a:spcAft>
              <a:defRPr sz="3200">
                <a:solidFill>
                  <a:srgbClr val="009FB5"/>
                </a:solidFill>
                <a:latin typeface="Arial" charset="0"/>
              </a:defRPr>
            </a:lvl7pPr>
            <a:lvl8pPr marL="1371600" algn="l" rtl="0" fontAlgn="base">
              <a:spcBef>
                <a:spcPct val="0"/>
              </a:spcBef>
              <a:spcAft>
                <a:spcPct val="0"/>
              </a:spcAft>
              <a:defRPr sz="3200">
                <a:solidFill>
                  <a:srgbClr val="009FB5"/>
                </a:solidFill>
                <a:latin typeface="Arial" charset="0"/>
              </a:defRPr>
            </a:lvl8pPr>
            <a:lvl9pPr marL="1828800" algn="l" rtl="0" fontAlgn="base">
              <a:spcBef>
                <a:spcPct val="0"/>
              </a:spcBef>
              <a:spcAft>
                <a:spcPct val="0"/>
              </a:spcAft>
              <a:defRPr sz="3200">
                <a:solidFill>
                  <a:srgbClr val="009FB5"/>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a:ln>
                  <a:noFill/>
                </a:ln>
                <a:solidFill>
                  <a:srgbClr val="009FB5"/>
                </a:solidFill>
                <a:effectLst/>
                <a:uLnTx/>
                <a:uFillTx/>
                <a:latin typeface="Arial"/>
              </a:rPr>
              <a:t>Outreach Programme</a:t>
            </a:r>
            <a:endParaRPr kumimoji="0" lang="en-GB" sz="3200" b="0" i="0" u="none" strike="noStrike" kern="0" cap="none" spc="0" normalizeH="0" baseline="0" noProof="0" dirty="0">
              <a:ln>
                <a:noFill/>
              </a:ln>
              <a:solidFill>
                <a:srgbClr val="009FB5"/>
              </a:solidFill>
              <a:effectLst/>
              <a:uLnTx/>
              <a:uFillTx/>
              <a:latin typeface="Arial"/>
            </a:endParaRPr>
          </a:p>
        </p:txBody>
      </p:sp>
    </p:spTree>
    <p:custDataLst>
      <p:tags r:id="rId1"/>
    </p:custDataLst>
    <p:extLst>
      <p:ext uri="{BB962C8B-B14F-4D97-AF65-F5344CB8AC3E}">
        <p14:creationId xmlns:p14="http://schemas.microsoft.com/office/powerpoint/2010/main" val="71355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GB" dirty="0">
                <a:solidFill>
                  <a:srgbClr val="009FB5"/>
                </a:solidFill>
              </a:rPr>
              <a:t>Education Outreach Team</a:t>
            </a:r>
            <a:endParaRPr lang="en-GB" dirty="0"/>
          </a:p>
        </p:txBody>
      </p:sp>
      <p:sp>
        <p:nvSpPr>
          <p:cNvPr id="5" name="Inhaltsplatzhalter 4"/>
          <p:cNvSpPr>
            <a:spLocks noGrp="1"/>
          </p:cNvSpPr>
          <p:nvPr>
            <p:ph idx="1"/>
          </p:nvPr>
        </p:nvSpPr>
        <p:spPr>
          <a:xfrm>
            <a:off x="457200" y="2348880"/>
            <a:ext cx="8229600" cy="4104456"/>
          </a:xfrm>
        </p:spPr>
        <p:txBody>
          <a:bodyPr>
            <a:normAutofit/>
          </a:bodyPr>
          <a:lstStyle/>
          <a:p>
            <a:pPr>
              <a:lnSpc>
                <a:spcPct val="95000"/>
              </a:lnSpc>
              <a:buNone/>
            </a:pPr>
            <a:r>
              <a:rPr lang="en-GB" dirty="0"/>
              <a:t>Book a visit from one of our </a:t>
            </a:r>
          </a:p>
          <a:p>
            <a:pPr>
              <a:lnSpc>
                <a:spcPct val="95000"/>
              </a:lnSpc>
              <a:buNone/>
            </a:pPr>
            <a:r>
              <a:rPr lang="en-GB" dirty="0"/>
              <a:t>Outreach Officers</a:t>
            </a:r>
          </a:p>
          <a:p>
            <a:pPr>
              <a:lnSpc>
                <a:spcPct val="95000"/>
              </a:lnSpc>
              <a:buNone/>
            </a:pPr>
            <a:r>
              <a:rPr lang="en-GB" dirty="0"/>
              <a:t>to deliver assemblies and</a:t>
            </a:r>
          </a:p>
          <a:p>
            <a:pPr>
              <a:lnSpc>
                <a:spcPct val="95000"/>
              </a:lnSpc>
              <a:buNone/>
            </a:pPr>
            <a:r>
              <a:rPr lang="en-GB" dirty="0"/>
              <a:t>year group workshops in your </a:t>
            </a:r>
          </a:p>
          <a:p>
            <a:pPr>
              <a:lnSpc>
                <a:spcPct val="95000"/>
              </a:lnSpc>
              <a:buNone/>
            </a:pPr>
            <a:r>
              <a:rPr lang="en-GB" dirty="0"/>
              <a:t>school</a:t>
            </a:r>
          </a:p>
          <a:p>
            <a:endParaRPr lang="en-GB" dirty="0"/>
          </a:p>
          <a:p>
            <a:pPr marL="0" indent="0">
              <a:buNone/>
            </a:pPr>
            <a:r>
              <a:rPr lang="en-GB" sz="2400" dirty="0">
                <a:solidFill>
                  <a:srgbClr val="0088A8"/>
                </a:solidFill>
              </a:rPr>
              <a:t>E: educationoutreach@parliament.uk</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24128" y="2564903"/>
            <a:ext cx="2448272" cy="2173937"/>
          </a:xfrm>
          <a:prstGeom prst="rect">
            <a:avLst/>
          </a:prstGeom>
        </p:spPr>
      </p:pic>
    </p:spTree>
    <p:custDataLst>
      <p:tags r:id="rId1"/>
    </p:custDataLst>
    <p:extLst>
      <p:ext uri="{BB962C8B-B14F-4D97-AF65-F5344CB8AC3E}">
        <p14:creationId xmlns:p14="http://schemas.microsoft.com/office/powerpoint/2010/main" val="7969377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80512" cy="6858000"/>
          </a:xfrm>
          <a:prstGeom prst="rect">
            <a:avLst/>
          </a:prstGeom>
        </p:spPr>
      </p:pic>
      <p:sp>
        <p:nvSpPr>
          <p:cNvPr id="2" name="Rectangle 1"/>
          <p:cNvSpPr/>
          <p:nvPr/>
        </p:nvSpPr>
        <p:spPr>
          <a:xfrm>
            <a:off x="0" y="4846364"/>
            <a:ext cx="9180512" cy="2039020"/>
          </a:xfrm>
          <a:prstGeom prst="rect">
            <a:avLst/>
          </a:prstGeom>
          <a:solidFill>
            <a:schemeClr val="bg1">
              <a:alpha val="89000"/>
            </a:schemeClr>
          </a:solidFill>
        </p:spPr>
        <p:txBody>
          <a:bodyPr wrap="square">
            <a:spAutoFit/>
          </a:bodyPr>
          <a:lstStyle/>
          <a:p>
            <a:endParaRPr lang="en-GB" sz="1200" b="1" dirty="0"/>
          </a:p>
          <a:p>
            <a:pPr algn="ctr"/>
            <a:r>
              <a:rPr lang="en-GB" sz="3200" b="1" dirty="0">
                <a:latin typeface="Arial" panose="020B0604020202020204" pitchFamily="34" charset="0"/>
                <a:cs typeface="Arial" panose="020B0604020202020204" pitchFamily="34" charset="0"/>
              </a:rPr>
              <a:t>Skype the Speaker</a:t>
            </a:r>
          </a:p>
          <a:p>
            <a:pPr algn="ctr"/>
            <a:r>
              <a:rPr lang="en-GB" sz="2400" dirty="0">
                <a:latin typeface="Arial" panose="020B0604020202020204" pitchFamily="34" charset="0"/>
                <a:cs typeface="Arial" panose="020B0604020202020204" pitchFamily="34" charset="0"/>
              </a:rPr>
              <a:t>Schools can apply to take part in a live Q&amp;A with the Speaker, </a:t>
            </a:r>
            <a:br>
              <a:rPr lang="en-GB" sz="2400" dirty="0">
                <a:latin typeface="Arial" panose="020B0604020202020204" pitchFamily="34" charset="0"/>
                <a:cs typeface="Arial" panose="020B0604020202020204" pitchFamily="34" charset="0"/>
              </a:rPr>
            </a:br>
            <a:r>
              <a:rPr lang="en-GB" sz="2400" dirty="0" err="1">
                <a:latin typeface="Arial" panose="020B0604020202020204" pitchFamily="34" charset="0"/>
                <a:cs typeface="Arial" panose="020B0604020202020204" pitchFamily="34" charset="0"/>
              </a:rPr>
              <a:t>Rt</a:t>
            </a:r>
            <a:r>
              <a:rPr lang="en-GB" sz="2400" dirty="0">
                <a:latin typeface="Arial" panose="020B0604020202020204" pitchFamily="34" charset="0"/>
                <a:cs typeface="Arial" panose="020B0604020202020204" pitchFamily="34" charset="0"/>
              </a:rPr>
              <a:t> Hon John Bercow MP. </a:t>
            </a:r>
          </a:p>
          <a:p>
            <a:pPr algn="ctr"/>
            <a:r>
              <a:rPr lang="en-GB" sz="2400" dirty="0">
                <a:latin typeface="Arial" panose="020B0604020202020204" pitchFamily="34" charset="0"/>
                <a:cs typeface="Arial" panose="020B0604020202020204" pitchFamily="34" charset="0"/>
                <a:hlinkClick r:id="rId3"/>
              </a:rPr>
              <a:t>educationoutreach@parliament.uk</a:t>
            </a:r>
            <a:endParaRPr lang="en-GB" sz="2400" dirty="0">
              <a:latin typeface="Arial" panose="020B0604020202020204" pitchFamily="34" charset="0"/>
              <a:cs typeface="Arial" panose="020B0604020202020204" pitchFamily="34" charset="0"/>
            </a:endParaRPr>
          </a:p>
          <a:p>
            <a:endParaRPr lang="en-GB" sz="1050" dirty="0"/>
          </a:p>
        </p:txBody>
      </p:sp>
    </p:spTree>
    <p:extLst>
      <p:ext uri="{BB962C8B-B14F-4D97-AF65-F5344CB8AC3E}">
        <p14:creationId xmlns:p14="http://schemas.microsoft.com/office/powerpoint/2010/main" val="208836219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380617">
            <a:off x="1148164" y="638214"/>
            <a:ext cx="5176114" cy="3444256"/>
          </a:xfrm>
          <a:prstGeom prst="rect">
            <a:avLst/>
          </a:prstGeom>
          <a:ln w="76200">
            <a:solidFill>
              <a:srgbClr val="EDEADB"/>
            </a:solidFill>
          </a:ln>
          <a:effectLst>
            <a:outerShdw blurRad="50800" dist="38100" dir="2700000" algn="tl" rotWithShape="0">
              <a:prstClr val="black">
                <a:alpha val="40000"/>
              </a:prstClr>
            </a:outerShdw>
          </a:effectLst>
        </p:spPr>
      </p:pic>
      <p:pic>
        <p:nvPicPr>
          <p:cNvPr id="3" name="Content Placeholder 2"/>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rot="274366">
            <a:off x="774600" y="3870669"/>
            <a:ext cx="3944674" cy="2266806"/>
          </a:xfrm>
          <a:ln w="76200">
            <a:solidFill>
              <a:srgbClr val="EDEADB"/>
            </a:solid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88090" y="3212976"/>
            <a:ext cx="3405915" cy="2264933"/>
          </a:xfrm>
          <a:prstGeom prst="rect">
            <a:avLst/>
          </a:prstGeom>
          <a:ln w="76200">
            <a:solidFill>
              <a:srgbClr val="EDEADB"/>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5308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Northern_Ireland_MLAs.jpg"/>
          <p:cNvPicPr>
            <a:picLocks noGrp="1" noChangeAspect="1"/>
          </p:cNvPicPr>
          <p:nvPr>
            <p:ph idx="1"/>
          </p:nvPr>
        </p:nvPicPr>
        <p:blipFill>
          <a:blip r:embed="rId3" cstate="email">
            <a:extLst>
              <a:ext uri="{28A0092B-C50C-407E-A947-70E740481C1C}">
                <a14:useLocalDpi xmlns:a14="http://schemas.microsoft.com/office/drawing/2010/main"/>
              </a:ext>
            </a:extLst>
          </a:blip>
          <a:srcRect t="-4762" b="-4762"/>
          <a:stretch>
            <a:fillRect/>
          </a:stretch>
        </p:blip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GB" altLang="en-US" sz="2800" b="1" dirty="0">
                <a:solidFill>
                  <a:schemeClr val="tx1"/>
                </a:solidFill>
                <a:latin typeface="Arial" panose="020B0604020202020204" pitchFamily="34" charset="0"/>
                <a:cs typeface="Arial" panose="020B0604020202020204" pitchFamily="34" charset="0"/>
              </a:rPr>
              <a:t>Petitions</a:t>
            </a:r>
          </a:p>
        </p:txBody>
      </p:sp>
      <p:pic>
        <p:nvPicPr>
          <p:cNvPr id="45061" name="Content Placeholder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04048" y="3855162"/>
            <a:ext cx="4026201"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185737" y="2708920"/>
            <a:ext cx="4572000" cy="3228975"/>
          </a:xfrm>
        </p:spPr>
      </p:pic>
    </p:spTree>
    <p:extLst>
      <p:ext uri="{BB962C8B-B14F-4D97-AF65-F5344CB8AC3E}">
        <p14:creationId xmlns:p14="http://schemas.microsoft.com/office/powerpoint/2010/main" val="441807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23528" y="1916832"/>
            <a:ext cx="8496944" cy="4248472"/>
          </a:xfrm>
        </p:spPr>
      </p:pic>
    </p:spTree>
    <p:extLst>
      <p:ext uri="{BB962C8B-B14F-4D97-AF65-F5344CB8AC3E}">
        <p14:creationId xmlns:p14="http://schemas.microsoft.com/office/powerpoint/2010/main" val="21551188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467544" y="1114425"/>
            <a:ext cx="8229600" cy="4629150"/>
          </a:xfrm>
        </p:spPr>
      </p:pic>
      <p:sp>
        <p:nvSpPr>
          <p:cNvPr id="4" name="TextBox 3"/>
          <p:cNvSpPr txBox="1"/>
          <p:nvPr/>
        </p:nvSpPr>
        <p:spPr>
          <a:xfrm>
            <a:off x="3403720" y="5877272"/>
            <a:ext cx="2357248" cy="461665"/>
          </a:xfrm>
          <a:prstGeom prst="rect">
            <a:avLst/>
          </a:prstGeom>
          <a:noFill/>
        </p:spPr>
        <p:txBody>
          <a:bodyPr wrap="none" rtlCol="0">
            <a:spAutoFit/>
          </a:bodyPr>
          <a:lstStyle/>
          <a:p>
            <a:r>
              <a:rPr lang="en-GB" sz="2400" b="1" dirty="0">
                <a:solidFill>
                  <a:prstClr val="black"/>
                </a:solidFill>
                <a:latin typeface="Gill Sans MT" panose="020B0502020104020203" pitchFamily="34" charset="0"/>
              </a:rPr>
              <a:t>Lucy </a:t>
            </a:r>
            <a:r>
              <a:rPr lang="en-GB" sz="2400" b="1" dirty="0" err="1">
                <a:solidFill>
                  <a:prstClr val="black"/>
                </a:solidFill>
                <a:latin typeface="Gill Sans MT" panose="020B0502020104020203" pitchFamily="34" charset="0"/>
              </a:rPr>
              <a:t>Gavaghan</a:t>
            </a:r>
            <a:endParaRPr lang="en-GB" sz="2400" b="1" dirty="0">
              <a:solidFill>
                <a:prstClr val="black"/>
              </a:solidFill>
              <a:latin typeface="Gill Sans MT" panose="020B0502020104020203" pitchFamily="34" charset="0"/>
            </a:endParaRPr>
          </a:p>
        </p:txBody>
      </p:sp>
    </p:spTree>
    <p:extLst>
      <p:ext uri="{BB962C8B-B14F-4D97-AF65-F5344CB8AC3E}">
        <p14:creationId xmlns:p14="http://schemas.microsoft.com/office/powerpoint/2010/main" val="3820979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9251" y="515670"/>
            <a:ext cx="2362200" cy="1518557"/>
          </a:xfrm>
          <a:prstGeom prst="rect">
            <a:avLst/>
          </a:prstGeom>
        </p:spPr>
      </p:pic>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364088" y="4405379"/>
            <a:ext cx="2171702" cy="1931390"/>
          </a:xfrm>
          <a:prstGeom prst="rect">
            <a:avLst/>
          </a:prstGeom>
          <a:ln>
            <a:noFill/>
          </a:ln>
          <a:effectLst>
            <a:outerShdw blurRad="190500" algn="tl" rotWithShape="0">
              <a:srgbClr val="000000">
                <a:alpha val="70000"/>
              </a:srgbClr>
            </a:outerShdw>
          </a:effectLst>
        </p:spPr>
      </p:pic>
      <p:sp>
        <p:nvSpPr>
          <p:cNvPr id="10" name="Rectangle 9"/>
          <p:cNvSpPr/>
          <p:nvPr/>
        </p:nvSpPr>
        <p:spPr>
          <a:xfrm>
            <a:off x="539552" y="2924944"/>
            <a:ext cx="8064896" cy="1200329"/>
          </a:xfrm>
          <a:prstGeom prst="rect">
            <a:avLst/>
          </a:prstGeom>
          <a:solidFill>
            <a:schemeClr val="accent4">
              <a:lumMod val="60000"/>
              <a:lumOff val="40000"/>
            </a:schemeClr>
          </a:solidFill>
        </p:spPr>
        <p:txBody>
          <a:bodyPr wrap="square">
            <a:spAutoFit/>
          </a:bodyPr>
          <a:lstStyle/>
          <a:p>
            <a:pPr algn="ctr"/>
            <a:r>
              <a:rPr lang="en-GB" sz="2400" dirty="0">
                <a:solidFill>
                  <a:srgbClr val="002060"/>
                </a:solidFill>
              </a:rPr>
              <a:t>This led to a government U-turn after the Department of Education made plans to axe all mentions of sex and gender in the proposed Politics A-Level syllabus</a:t>
            </a:r>
          </a:p>
        </p:txBody>
      </p:sp>
      <p:pic>
        <p:nvPicPr>
          <p:cNvPr id="11" name="Picture 10"/>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403648" y="4405379"/>
            <a:ext cx="2237254" cy="1957597"/>
          </a:xfrm>
          <a:prstGeom prst="rect">
            <a:avLst/>
          </a:prstGeom>
        </p:spPr>
      </p:pic>
      <p:sp>
        <p:nvSpPr>
          <p:cNvPr id="12" name="Rectangle 11"/>
          <p:cNvSpPr/>
          <p:nvPr/>
        </p:nvSpPr>
        <p:spPr>
          <a:xfrm>
            <a:off x="2811451" y="1274949"/>
            <a:ext cx="5917958" cy="1200329"/>
          </a:xfrm>
          <a:prstGeom prst="rect">
            <a:avLst/>
          </a:prstGeom>
          <a:solidFill>
            <a:schemeClr val="accent1">
              <a:lumMod val="50000"/>
            </a:schemeClr>
          </a:solidFill>
        </p:spPr>
        <p:txBody>
          <a:bodyPr wrap="square">
            <a:spAutoFit/>
          </a:bodyPr>
          <a:lstStyle/>
          <a:p>
            <a:pPr algn="ctr"/>
            <a:r>
              <a:rPr lang="en-GB" sz="2400" dirty="0">
                <a:solidFill>
                  <a:srgbClr val="FFFF00"/>
                </a:solidFill>
              </a:rPr>
              <a:t>17 year old June Eric-</a:t>
            </a:r>
            <a:r>
              <a:rPr lang="en-GB" sz="2400" dirty="0" err="1">
                <a:solidFill>
                  <a:srgbClr val="FFFF00"/>
                </a:solidFill>
              </a:rPr>
              <a:t>Udorie</a:t>
            </a:r>
            <a:r>
              <a:rPr lang="en-GB" sz="2400" dirty="0">
                <a:solidFill>
                  <a:srgbClr val="FFFF00"/>
                </a:solidFill>
              </a:rPr>
              <a:t> reached out to her MP in Ealing, Rupa </a:t>
            </a:r>
            <a:r>
              <a:rPr lang="en-GB" sz="2400" dirty="0" err="1">
                <a:solidFill>
                  <a:srgbClr val="FFFF00"/>
                </a:solidFill>
              </a:rPr>
              <a:t>Huq</a:t>
            </a:r>
            <a:r>
              <a:rPr lang="en-GB" sz="2400" dirty="0">
                <a:solidFill>
                  <a:srgbClr val="FFFF00"/>
                </a:solidFill>
              </a:rPr>
              <a:t>, who decided to back her e-Petition </a:t>
            </a:r>
          </a:p>
        </p:txBody>
      </p:sp>
    </p:spTree>
    <p:extLst>
      <p:ext uri="{BB962C8B-B14F-4D97-AF65-F5344CB8AC3E}">
        <p14:creationId xmlns:p14="http://schemas.microsoft.com/office/powerpoint/2010/main" val="38155953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9552" y="476672"/>
            <a:ext cx="2075384" cy="1507385"/>
          </a:xfrm>
          <a:prstGeom prst="rect">
            <a:avLst/>
          </a:prstGeom>
        </p:spPr>
      </p:pic>
      <p:sp>
        <p:nvSpPr>
          <p:cNvPr id="4" name="TextBox 3"/>
          <p:cNvSpPr txBox="1"/>
          <p:nvPr/>
        </p:nvSpPr>
        <p:spPr>
          <a:xfrm>
            <a:off x="3239664" y="863555"/>
            <a:ext cx="5470129" cy="830997"/>
          </a:xfrm>
          <a:prstGeom prst="rect">
            <a:avLst/>
          </a:prstGeom>
          <a:solidFill>
            <a:srgbClr val="002060"/>
          </a:solidFill>
        </p:spPr>
        <p:txBody>
          <a:bodyPr wrap="square" rtlCol="0">
            <a:spAutoFit/>
          </a:bodyPr>
          <a:lstStyle/>
          <a:p>
            <a:pPr algn="ctr"/>
            <a:r>
              <a:rPr lang="en-GB" sz="2400" dirty="0">
                <a:solidFill>
                  <a:srgbClr val="FFFF00"/>
                </a:solidFill>
              </a:rPr>
              <a:t>Labour MP Emma Dent Coad won the Kensington seat by 20 votes</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4967" y="1854567"/>
            <a:ext cx="4331245" cy="1377331"/>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61937" y="4505184"/>
            <a:ext cx="4365472" cy="1372575"/>
          </a:xfrm>
          <a:prstGeom prst="rect">
            <a:avLst/>
          </a:prstGeom>
        </p:spPr>
      </p:pic>
      <p:sp>
        <p:nvSpPr>
          <p:cNvPr id="9" name="TextBox 8"/>
          <p:cNvSpPr txBox="1"/>
          <p:nvPr/>
        </p:nvSpPr>
        <p:spPr>
          <a:xfrm>
            <a:off x="518267" y="3350185"/>
            <a:ext cx="8191526" cy="830997"/>
          </a:xfrm>
          <a:prstGeom prst="rect">
            <a:avLst/>
          </a:prstGeom>
          <a:solidFill>
            <a:srgbClr val="FFC000"/>
          </a:solidFill>
        </p:spPr>
        <p:txBody>
          <a:bodyPr wrap="square" rtlCol="0">
            <a:spAutoFit/>
          </a:bodyPr>
          <a:lstStyle/>
          <a:p>
            <a:pPr algn="ctr"/>
            <a:r>
              <a:rPr lang="en-GB" sz="2400" dirty="0">
                <a:solidFill>
                  <a:srgbClr val="002060"/>
                </a:solidFill>
              </a:rPr>
              <a:t>Scottish National Party MP Stephen </a:t>
            </a:r>
            <a:r>
              <a:rPr lang="en-GB" sz="2400" dirty="0" err="1">
                <a:solidFill>
                  <a:srgbClr val="002060"/>
                </a:solidFill>
              </a:rPr>
              <a:t>Gethins</a:t>
            </a:r>
            <a:r>
              <a:rPr lang="en-GB" sz="2400" dirty="0">
                <a:solidFill>
                  <a:srgbClr val="002060"/>
                </a:solidFill>
              </a:rPr>
              <a:t> won the North East Fife seat by 2 votes</a:t>
            </a:r>
          </a:p>
        </p:txBody>
      </p:sp>
      <p:pic>
        <p:nvPicPr>
          <p:cNvPr id="11" name="Picture 10"/>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300192" y="4504916"/>
            <a:ext cx="1135198" cy="1567330"/>
          </a:xfrm>
          <a:prstGeom prst="rect">
            <a:avLst/>
          </a:prstGeom>
        </p:spPr>
      </p:pic>
      <p:pic>
        <p:nvPicPr>
          <p:cNvPr id="12" name="Picture 1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566212" y="1829167"/>
            <a:ext cx="862804" cy="1268116"/>
          </a:xfrm>
          <a:prstGeom prst="rect">
            <a:avLst/>
          </a:prstGeom>
        </p:spPr>
      </p:pic>
    </p:spTree>
    <p:extLst>
      <p:ext uri="{BB962C8B-B14F-4D97-AF65-F5344CB8AC3E}">
        <p14:creationId xmlns:p14="http://schemas.microsoft.com/office/powerpoint/2010/main" val="425516420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4239" y="3556293"/>
            <a:ext cx="3715042" cy="2462501"/>
          </a:xfrm>
          <a:prstGeom prst="rect">
            <a:avLst/>
          </a:prstGeom>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411760" y="3426407"/>
            <a:ext cx="6113422" cy="3005819"/>
          </a:xfrm>
          <a:prstGeom prst="rect">
            <a:avLst/>
          </a:prstGeom>
        </p:spPr>
      </p:pic>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21363145">
            <a:off x="4203086" y="1725325"/>
            <a:ext cx="4104456" cy="1975574"/>
          </a:xfrm>
          <a:prstGeom prst="rect">
            <a:avLst/>
          </a:prstGeom>
        </p:spPr>
      </p:pic>
      <p:pic>
        <p:nvPicPr>
          <p:cNvPr id="10" name="Picture 3"/>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889102" y="1345240"/>
            <a:ext cx="3096344" cy="20162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19382376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2124744" y="2924944"/>
            <a:ext cx="2016224" cy="1200329"/>
          </a:xfrm>
          <a:prstGeom prst="rect">
            <a:avLst/>
          </a:prstGeom>
          <a:noFill/>
        </p:spPr>
        <p:txBody>
          <a:bodyPr wrap="square" rtlCol="0">
            <a:spAutoFit/>
          </a:bodyPr>
          <a:lstStyle/>
          <a:p>
            <a:r>
              <a:rPr lang="en-GB" dirty="0"/>
              <a:t>Click on image icon to get the picture you would like to insert</a:t>
            </a:r>
          </a:p>
        </p:txBody>
      </p:sp>
      <p:grpSp>
        <p:nvGrpSpPr>
          <p:cNvPr id="3" name="Group 2"/>
          <p:cNvGrpSpPr/>
          <p:nvPr/>
        </p:nvGrpSpPr>
        <p:grpSpPr>
          <a:xfrm>
            <a:off x="961536" y="573405"/>
            <a:ext cx="7362903" cy="5821465"/>
            <a:chOff x="961536" y="573405"/>
            <a:chExt cx="7362903" cy="5821465"/>
          </a:xfrm>
        </p:grpSpPr>
        <p:grpSp>
          <p:nvGrpSpPr>
            <p:cNvPr id="12" name="Group 11"/>
            <p:cNvGrpSpPr/>
            <p:nvPr/>
          </p:nvGrpSpPr>
          <p:grpSpPr>
            <a:xfrm>
              <a:off x="961536" y="573405"/>
              <a:ext cx="7362903" cy="5821465"/>
              <a:chOff x="961536" y="573405"/>
              <a:chExt cx="7362903" cy="5821465"/>
            </a:xfrm>
          </p:grpSpPr>
          <p:pic>
            <p:nvPicPr>
              <p:cNvPr id="8"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37073" y="3640082"/>
                <a:ext cx="2221440" cy="275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61536" y="3655761"/>
                <a:ext cx="2233598" cy="2739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64062" y="3525108"/>
                <a:ext cx="2260377" cy="278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35728" y="573405"/>
                <a:ext cx="2402855" cy="2852936"/>
              </a:xfrm>
              <a:prstGeom prst="rect">
                <a:avLst/>
              </a:prstGeom>
            </p:spPr>
          </p:pic>
        </p:grpSp>
        <p:pic>
          <p:nvPicPr>
            <p:cNvPr id="2" name="Picture 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865138" y="573405"/>
              <a:ext cx="2240617" cy="2826001"/>
            </a:xfrm>
            <a:prstGeom prst="rect">
              <a:avLst/>
            </a:prstGeom>
          </p:spPr>
        </p:pic>
      </p:grpSp>
    </p:spTree>
    <p:custDataLst>
      <p:tags r:id="rId1"/>
    </p:custDataLst>
    <p:extLst>
      <p:ext uri="{BB962C8B-B14F-4D97-AF65-F5344CB8AC3E}">
        <p14:creationId xmlns:p14="http://schemas.microsoft.com/office/powerpoint/2010/main" val="27935721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GB" dirty="0">
                <a:solidFill>
                  <a:srgbClr val="009FB5"/>
                </a:solidFill>
              </a:rPr>
              <a:t>Seminar Days for 2018</a:t>
            </a:r>
            <a:endParaRPr lang="en-GB" dirty="0"/>
          </a:p>
        </p:txBody>
      </p:sp>
      <p:sp>
        <p:nvSpPr>
          <p:cNvPr id="5" name="Inhaltsplatzhalter 4"/>
          <p:cNvSpPr>
            <a:spLocks noGrp="1"/>
          </p:cNvSpPr>
          <p:nvPr>
            <p:ph idx="1"/>
          </p:nvPr>
        </p:nvSpPr>
        <p:spPr>
          <a:xfrm>
            <a:off x="457200" y="2348880"/>
            <a:ext cx="8229600" cy="3888432"/>
          </a:xfrm>
        </p:spPr>
        <p:txBody>
          <a:bodyPr>
            <a:normAutofit/>
          </a:bodyPr>
          <a:lstStyle/>
          <a:p>
            <a:pPr>
              <a:lnSpc>
                <a:spcPct val="95000"/>
              </a:lnSpc>
              <a:buNone/>
            </a:pPr>
            <a:r>
              <a:rPr lang="en-GB" dirty="0"/>
              <a:t>Held in Parliament for up to 40 delegates:</a:t>
            </a:r>
          </a:p>
          <a:p>
            <a:pPr>
              <a:lnSpc>
                <a:spcPct val="95000"/>
              </a:lnSpc>
              <a:buNone/>
            </a:pPr>
            <a:endParaRPr lang="en-GB" sz="2000" dirty="0"/>
          </a:p>
          <a:p>
            <a:pPr>
              <a:lnSpc>
                <a:spcPct val="95000"/>
              </a:lnSpc>
            </a:pPr>
            <a:r>
              <a:rPr lang="en-GB" sz="2400" dirty="0"/>
              <a:t>13 February – General Seminar Day</a:t>
            </a:r>
          </a:p>
          <a:p>
            <a:pPr>
              <a:lnSpc>
                <a:spcPct val="95000"/>
              </a:lnSpc>
            </a:pPr>
            <a:r>
              <a:rPr lang="en-GB" sz="2400" dirty="0"/>
              <a:t>13 June – Specialist Seminar Day</a:t>
            </a:r>
          </a:p>
          <a:p>
            <a:pPr marL="457200" lvl="1" indent="0">
              <a:lnSpc>
                <a:spcPct val="95000"/>
              </a:lnSpc>
              <a:buNone/>
            </a:pPr>
            <a:endParaRPr lang="en-GB" dirty="0"/>
          </a:p>
          <a:p>
            <a:pPr marL="0" indent="0">
              <a:buNone/>
            </a:pPr>
            <a:r>
              <a:rPr lang="en-GB" sz="2000" dirty="0"/>
              <a:t>(All travel costs are reimbursed for attendees and accommodation can be paid for where necessary, according to our terms and conditions)</a:t>
            </a:r>
          </a:p>
        </p:txBody>
      </p:sp>
    </p:spTree>
    <p:custDataLst>
      <p:tags r:id="rId1"/>
    </p:custDataLst>
    <p:extLst>
      <p:ext uri="{BB962C8B-B14F-4D97-AF65-F5344CB8AC3E}">
        <p14:creationId xmlns:p14="http://schemas.microsoft.com/office/powerpoint/2010/main" val="103879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22670">
            <a:off x="533311" y="597294"/>
            <a:ext cx="4198142" cy="2798761"/>
          </a:xfrm>
          <a:prstGeom prst="rect">
            <a:avLst/>
          </a:prstGeom>
          <a:noFill/>
          <a:ln w="76200">
            <a:solidFill>
              <a:srgbClr val="EDEADB"/>
            </a:solidFill>
          </a:ln>
          <a:effectLst>
            <a:outerShdw blurRad="50800" dist="38100" dir="2700000" algn="tl" rotWithShape="0">
              <a:prstClr val="black">
                <a:alpha val="40000"/>
              </a:prstClr>
            </a:outerShdw>
          </a:effectLst>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324020">
            <a:off x="504961" y="3526976"/>
            <a:ext cx="4355976" cy="2903984"/>
          </a:xfrm>
          <a:prstGeom prst="rect">
            <a:avLst/>
          </a:prstGeom>
          <a:noFill/>
          <a:ln w="76200">
            <a:solidFill>
              <a:srgbClr val="EDEADB"/>
            </a:solidFill>
          </a:ln>
          <a:effectLst>
            <a:outerShdw blurRad="50800" dist="38100" dir="2700000" algn="tl" rotWithShape="0">
              <a:prstClr val="black">
                <a:alpha val="40000"/>
              </a:prstClr>
            </a:outerShdw>
          </a:effectLst>
        </p:spPr>
      </p:pic>
      <p:sp>
        <p:nvSpPr>
          <p:cNvPr id="6" name="TextBox 5"/>
          <p:cNvSpPr txBox="1"/>
          <p:nvPr/>
        </p:nvSpPr>
        <p:spPr>
          <a:xfrm>
            <a:off x="5292080" y="1772816"/>
            <a:ext cx="3240360" cy="3016210"/>
          </a:xfrm>
          <a:prstGeom prst="rect">
            <a:avLst/>
          </a:prstGeom>
          <a:noFill/>
        </p:spPr>
        <p:txBody>
          <a:bodyPr wrap="square" rtlCol="0">
            <a:spAutoFit/>
          </a:bodyPr>
          <a:lstStyle/>
          <a:p>
            <a:r>
              <a:rPr lang="en-GB" sz="2800" b="1" dirty="0">
                <a:solidFill>
                  <a:prstClr val="black"/>
                </a:solidFill>
              </a:rPr>
              <a:t>Teachers Institute</a:t>
            </a:r>
          </a:p>
          <a:p>
            <a:endParaRPr lang="en-GB" dirty="0">
              <a:solidFill>
                <a:prstClr val="black"/>
              </a:solidFill>
            </a:endParaRPr>
          </a:p>
          <a:p>
            <a:r>
              <a:rPr lang="en-GB" dirty="0">
                <a:solidFill>
                  <a:prstClr val="black"/>
                </a:solidFill>
              </a:rPr>
              <a:t>22 – 24 January 2018</a:t>
            </a:r>
          </a:p>
          <a:p>
            <a:r>
              <a:rPr lang="en-GB" dirty="0">
                <a:solidFill>
                  <a:prstClr val="black"/>
                </a:solidFill>
              </a:rPr>
              <a:t>2 – 4 July 2018</a:t>
            </a:r>
          </a:p>
          <a:p>
            <a:endParaRPr lang="en-GB" dirty="0">
              <a:solidFill>
                <a:prstClr val="black"/>
              </a:solidFill>
            </a:endParaRPr>
          </a:p>
          <a:p>
            <a:endParaRPr lang="en-GB" dirty="0">
              <a:solidFill>
                <a:prstClr val="black"/>
              </a:solidFill>
            </a:endParaRPr>
          </a:p>
          <a:p>
            <a:r>
              <a:rPr lang="en-GB" dirty="0">
                <a:solidFill>
                  <a:prstClr val="black"/>
                </a:solidFill>
              </a:rPr>
              <a:t>Applications for July 2018 close on 9 April</a:t>
            </a:r>
          </a:p>
          <a:p>
            <a:endParaRPr lang="en-GB" dirty="0">
              <a:solidFill>
                <a:prstClr val="black"/>
              </a:solidFill>
            </a:endParaRPr>
          </a:p>
          <a:p>
            <a:r>
              <a:rPr lang="en-GB" dirty="0">
                <a:solidFill>
                  <a:prstClr val="black"/>
                </a:solidFill>
                <a:hlinkClick r:id="rId5"/>
              </a:rPr>
              <a:t>teachertraining@parliament.uk</a:t>
            </a:r>
            <a:r>
              <a:rPr lang="en-GB" dirty="0">
                <a:solidFill>
                  <a:prstClr val="black"/>
                </a:solidFill>
              </a:rPr>
              <a:t> </a:t>
            </a:r>
          </a:p>
        </p:txBody>
      </p:sp>
    </p:spTree>
    <p:extLst>
      <p:ext uri="{BB962C8B-B14F-4D97-AF65-F5344CB8AC3E}">
        <p14:creationId xmlns:p14="http://schemas.microsoft.com/office/powerpoint/2010/main" val="9085012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568" y="1217131"/>
            <a:ext cx="5074740" cy="4804157"/>
          </a:xfrm>
          <a:prstGeom prst="rect">
            <a:avLst/>
          </a:prstGeom>
        </p:spPr>
      </p:pic>
      <p:sp>
        <p:nvSpPr>
          <p:cNvPr id="7" name="Rectangle 4"/>
          <p:cNvSpPr>
            <a:spLocks noChangeArrowheads="1"/>
          </p:cNvSpPr>
          <p:nvPr/>
        </p:nvSpPr>
        <p:spPr bwMode="auto">
          <a:xfrm>
            <a:off x="6012160" y="1945980"/>
            <a:ext cx="2952328" cy="241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05000"/>
              </a:lnSpc>
              <a:spcBef>
                <a:spcPct val="20000"/>
              </a:spcBef>
              <a:buClr>
                <a:srgbClr val="009FB5"/>
              </a:buClr>
              <a:buFont typeface="Arial" panose="020B0604020202020204" pitchFamily="34" charset="0"/>
              <a:buChar char="&gt;"/>
              <a:defRPr sz="2400">
                <a:solidFill>
                  <a:schemeClr val="tx1"/>
                </a:solidFill>
                <a:latin typeface="Arial" panose="020B0604020202020204" pitchFamily="34" charset="0"/>
              </a:defRPr>
            </a:lvl1pPr>
            <a:lvl2pPr marL="742950" indent="-285750">
              <a:lnSpc>
                <a:spcPct val="105000"/>
              </a:lnSpc>
              <a:spcBef>
                <a:spcPct val="7000"/>
              </a:spcBef>
              <a:buClr>
                <a:srgbClr val="009FB5"/>
              </a:buClr>
              <a:buChar char="•"/>
              <a:defRPr sz="2400">
                <a:solidFill>
                  <a:schemeClr val="tx1"/>
                </a:solidFill>
                <a:latin typeface="Arial" panose="020B0604020202020204" pitchFamily="34" charset="0"/>
              </a:defRPr>
            </a:lvl2pPr>
            <a:lvl3pPr marL="1143000" indent="-228600">
              <a:lnSpc>
                <a:spcPct val="105000"/>
              </a:lnSpc>
              <a:spcBef>
                <a:spcPct val="7000"/>
              </a:spcBef>
              <a:buClr>
                <a:srgbClr val="009FB5"/>
              </a:buClr>
              <a:buChar char="•"/>
              <a:defRPr sz="2400">
                <a:solidFill>
                  <a:schemeClr val="tx1"/>
                </a:solidFill>
                <a:latin typeface="Arial" panose="020B0604020202020204" pitchFamily="34" charset="0"/>
              </a:defRPr>
            </a:lvl3pPr>
            <a:lvl4pPr marL="1600200" indent="-228600">
              <a:lnSpc>
                <a:spcPct val="105000"/>
              </a:lnSpc>
              <a:spcBef>
                <a:spcPct val="7000"/>
              </a:spcBef>
              <a:buClr>
                <a:srgbClr val="009FB5"/>
              </a:buClr>
              <a:buChar char="•"/>
              <a:defRPr sz="2400">
                <a:solidFill>
                  <a:schemeClr val="tx1"/>
                </a:solidFill>
                <a:latin typeface="Arial" panose="020B0604020202020204" pitchFamily="34" charset="0"/>
              </a:defRPr>
            </a:lvl4pPr>
            <a:lvl5pPr marL="2057400" indent="-228600">
              <a:lnSpc>
                <a:spcPct val="105000"/>
              </a:lnSpc>
              <a:spcBef>
                <a:spcPct val="7000"/>
              </a:spcBef>
              <a:buClr>
                <a:srgbClr val="009FB5"/>
              </a:buClr>
              <a:buChar char="•"/>
              <a:defRPr sz="2400">
                <a:solidFill>
                  <a:schemeClr val="tx1"/>
                </a:solidFill>
                <a:latin typeface="Arial" panose="020B0604020202020204" pitchFamily="34" charset="0"/>
              </a:defRPr>
            </a:lvl5pPr>
            <a:lvl6pPr marL="2514600" indent="-228600" eaLnBrk="0" fontAlgn="base" hangingPunct="0">
              <a:lnSpc>
                <a:spcPct val="105000"/>
              </a:lnSpc>
              <a:spcBef>
                <a:spcPct val="7000"/>
              </a:spcBef>
              <a:spcAft>
                <a:spcPct val="0"/>
              </a:spcAft>
              <a:buClr>
                <a:srgbClr val="009FB5"/>
              </a:buClr>
              <a:buChar char="•"/>
              <a:defRPr sz="2400">
                <a:solidFill>
                  <a:schemeClr val="tx1"/>
                </a:solidFill>
                <a:latin typeface="Arial" panose="020B0604020202020204" pitchFamily="34" charset="0"/>
              </a:defRPr>
            </a:lvl6pPr>
            <a:lvl7pPr marL="2971800" indent="-228600" eaLnBrk="0" fontAlgn="base" hangingPunct="0">
              <a:lnSpc>
                <a:spcPct val="105000"/>
              </a:lnSpc>
              <a:spcBef>
                <a:spcPct val="7000"/>
              </a:spcBef>
              <a:spcAft>
                <a:spcPct val="0"/>
              </a:spcAft>
              <a:buClr>
                <a:srgbClr val="009FB5"/>
              </a:buClr>
              <a:buChar char="•"/>
              <a:defRPr sz="2400">
                <a:solidFill>
                  <a:schemeClr val="tx1"/>
                </a:solidFill>
                <a:latin typeface="Arial" panose="020B0604020202020204" pitchFamily="34" charset="0"/>
              </a:defRPr>
            </a:lvl7pPr>
            <a:lvl8pPr marL="3429000" indent="-228600" eaLnBrk="0" fontAlgn="base" hangingPunct="0">
              <a:lnSpc>
                <a:spcPct val="105000"/>
              </a:lnSpc>
              <a:spcBef>
                <a:spcPct val="7000"/>
              </a:spcBef>
              <a:spcAft>
                <a:spcPct val="0"/>
              </a:spcAft>
              <a:buClr>
                <a:srgbClr val="009FB5"/>
              </a:buClr>
              <a:buChar char="•"/>
              <a:defRPr sz="2400">
                <a:solidFill>
                  <a:schemeClr val="tx1"/>
                </a:solidFill>
                <a:latin typeface="Arial" panose="020B0604020202020204" pitchFamily="34" charset="0"/>
              </a:defRPr>
            </a:lvl8pPr>
            <a:lvl9pPr marL="3886200" indent="-228600" eaLnBrk="0" fontAlgn="base" hangingPunct="0">
              <a:lnSpc>
                <a:spcPct val="105000"/>
              </a:lnSpc>
              <a:spcBef>
                <a:spcPct val="7000"/>
              </a:spcBef>
              <a:spcAft>
                <a:spcPct val="0"/>
              </a:spcAft>
              <a:buClr>
                <a:srgbClr val="009FB5"/>
              </a:buClr>
              <a:buChar char="•"/>
              <a:defRPr sz="2400">
                <a:solidFill>
                  <a:schemeClr val="tx1"/>
                </a:solidFill>
                <a:latin typeface="Arial" panose="020B0604020202020204" pitchFamily="34" charset="0"/>
              </a:defRPr>
            </a:lvl9pPr>
          </a:lstStyle>
          <a:p>
            <a:pPr marL="0" marR="0" lvl="0" indent="0" defTabSz="914400" eaLnBrk="1" fontAlgn="base" latinLnBrk="0" hangingPunct="1">
              <a:lnSpc>
                <a:spcPct val="105000"/>
              </a:lnSpc>
              <a:spcBef>
                <a:spcPct val="20000"/>
              </a:spcBef>
              <a:spcAft>
                <a:spcPct val="0"/>
              </a:spcAft>
              <a:buClr>
                <a:srgbClr val="009FB5"/>
              </a:buClr>
              <a:buSzTx/>
              <a:buNone/>
              <a:tabLst/>
              <a:defRPr/>
            </a:pPr>
            <a:r>
              <a:rPr lang="en-GB" kern="0" dirty="0">
                <a:solidFill>
                  <a:srgbClr val="000000"/>
                </a:solidFill>
              </a:rPr>
              <a:t>Sign up f</a:t>
            </a:r>
            <a:r>
              <a:rPr kumimoji="0" lang="en-GB" sz="2400" b="0" i="0" u="none" strike="noStrike" kern="0" cap="none" spc="0" normalizeH="0" baseline="0" noProof="0" dirty="0">
                <a:ln>
                  <a:noFill/>
                </a:ln>
                <a:solidFill>
                  <a:srgbClr val="000000"/>
                </a:solidFill>
                <a:effectLst/>
                <a:uLnTx/>
                <a:uFillTx/>
                <a:latin typeface="Arial" panose="020B0604020202020204" pitchFamily="34" charset="0"/>
              </a:rPr>
              <a:t>or our monthly update with</a:t>
            </a:r>
            <a:r>
              <a:rPr kumimoji="0" lang="en-GB" sz="2400" b="0" i="0" u="none" strike="noStrike" kern="0" cap="none" spc="0" normalizeH="0" noProof="0" dirty="0">
                <a:ln>
                  <a:noFill/>
                </a:ln>
                <a:solidFill>
                  <a:srgbClr val="000000"/>
                </a:solidFill>
                <a:effectLst/>
                <a:uLnTx/>
                <a:uFillTx/>
                <a:latin typeface="Arial" panose="020B0604020202020204" pitchFamily="34" charset="0"/>
              </a:rPr>
              <a:t> all</a:t>
            </a:r>
            <a:r>
              <a:rPr kumimoji="0" lang="en-GB" sz="2400" b="0" i="0" u="none" strike="noStrike" kern="0" cap="none" spc="0" normalizeH="0" baseline="0" noProof="0" dirty="0">
                <a:ln>
                  <a:noFill/>
                </a:ln>
                <a:solidFill>
                  <a:srgbClr val="000000"/>
                </a:solidFill>
                <a:effectLst/>
                <a:uLnTx/>
                <a:uFillTx/>
                <a:latin typeface="Arial" panose="020B0604020202020204" pitchFamily="34" charset="0"/>
              </a:rPr>
              <a:t> the latest news about bookings, events, resources and teaching ideas</a:t>
            </a: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74194" y="476672"/>
            <a:ext cx="2987299" cy="859611"/>
          </a:xfrm>
          <a:prstGeom prst="rect">
            <a:avLst/>
          </a:prstGeom>
        </p:spPr>
      </p:pic>
    </p:spTree>
    <p:custDataLst>
      <p:tags r:id="rId1"/>
    </p:custDataLst>
    <p:extLst>
      <p:ext uri="{BB962C8B-B14F-4D97-AF65-F5344CB8AC3E}">
        <p14:creationId xmlns:p14="http://schemas.microsoft.com/office/powerpoint/2010/main" val="131620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Parliament-Chamber.jpg"/>
          <p:cNvPicPr>
            <a:picLocks noGrp="1" noChangeAspect="1"/>
          </p:cNvPicPr>
          <p:nvPr>
            <p:ph idx="1"/>
          </p:nvPr>
        </p:nvPicPr>
        <p:blipFill>
          <a:blip r:embed="rId3" cstate="email">
            <a:extLst>
              <a:ext uri="{28A0092B-C50C-407E-A947-70E740481C1C}">
                <a14:useLocalDpi xmlns:a14="http://schemas.microsoft.com/office/drawing/2010/main"/>
              </a:ext>
            </a:extLst>
          </a:blip>
          <a:srcRect l="-4074" r="-4074"/>
          <a:stretch>
            <a:fillRect/>
          </a:stretch>
        </p:blip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757226" y="1196752"/>
            <a:ext cx="7629548" cy="5073650"/>
          </a:xfrm>
        </p:spPr>
      </p:pic>
      <p:sp>
        <p:nvSpPr>
          <p:cNvPr id="2" name="TextBox 1"/>
          <p:cNvSpPr txBox="1"/>
          <p:nvPr/>
        </p:nvSpPr>
        <p:spPr>
          <a:xfrm>
            <a:off x="2303748" y="404664"/>
            <a:ext cx="4536504" cy="646331"/>
          </a:xfrm>
          <a:prstGeom prst="rect">
            <a:avLst/>
          </a:prstGeom>
          <a:noFill/>
        </p:spPr>
        <p:txBody>
          <a:bodyPr wrap="square" rtlCol="0">
            <a:spAutoFit/>
          </a:bodyPr>
          <a:lstStyle/>
          <a:p>
            <a:pPr algn="ctr"/>
            <a:r>
              <a:rPr lang="en-GB" sz="3600" b="1" dirty="0">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17570491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3"/>
          </p:nvPr>
        </p:nvSpPr>
        <p:spPr>
          <a:xfrm>
            <a:off x="1187624" y="548680"/>
            <a:ext cx="7056784" cy="5908684"/>
          </a:xfrm>
        </p:spPr>
        <p:txBody>
          <a:bodyPr>
            <a:normAutofit/>
          </a:bodyPr>
          <a:lstStyle/>
          <a:p>
            <a:pPr algn="ctr"/>
            <a:endParaRPr lang="en-GB" dirty="0">
              <a:solidFill>
                <a:srgbClr val="0088A8"/>
              </a:solidFill>
              <a:hlinkClick r:id="rId3"/>
            </a:endParaRPr>
          </a:p>
          <a:p>
            <a:pPr algn="ctr"/>
            <a:endParaRPr lang="en-GB" dirty="0">
              <a:solidFill>
                <a:srgbClr val="0088A8"/>
              </a:solidFill>
              <a:hlinkClick r:id="rId3"/>
            </a:endParaRPr>
          </a:p>
          <a:p>
            <a:pPr algn="ctr"/>
            <a:endParaRPr lang="en-GB" dirty="0">
              <a:solidFill>
                <a:srgbClr val="0088A8"/>
              </a:solidFill>
              <a:hlinkClick r:id="rId3"/>
            </a:endParaRPr>
          </a:p>
          <a:p>
            <a:pPr algn="ctr"/>
            <a:endParaRPr lang="en-GB" dirty="0">
              <a:solidFill>
                <a:srgbClr val="0088A8"/>
              </a:solidFill>
              <a:hlinkClick r:id="rId3"/>
            </a:endParaRPr>
          </a:p>
          <a:p>
            <a:pPr algn="ctr"/>
            <a:r>
              <a:rPr lang="en-GB" dirty="0">
                <a:solidFill>
                  <a:srgbClr val="0088A8"/>
                </a:solidFill>
                <a:hlinkClick r:id="rId3"/>
              </a:rPr>
              <a:t>www.parliament.uk/education</a:t>
            </a:r>
            <a:endParaRPr lang="en-GB" dirty="0">
              <a:solidFill>
                <a:srgbClr val="0088A8"/>
              </a:solidFill>
            </a:endParaRPr>
          </a:p>
          <a:p>
            <a:pPr algn="ctr"/>
            <a:r>
              <a:rPr lang="en-GB" dirty="0"/>
              <a:t>E:</a:t>
            </a:r>
            <a:r>
              <a:rPr lang="en-GB" dirty="0">
                <a:solidFill>
                  <a:srgbClr val="0088A8"/>
                </a:solidFill>
              </a:rPr>
              <a:t> </a:t>
            </a:r>
            <a:r>
              <a:rPr lang="en-GB" dirty="0">
                <a:solidFill>
                  <a:srgbClr val="0088A8"/>
                </a:solidFill>
                <a:hlinkClick r:id="rId4"/>
              </a:rPr>
              <a:t>teachertraining@parliament.uk</a:t>
            </a:r>
            <a:endParaRPr lang="en-GB" dirty="0">
              <a:solidFill>
                <a:srgbClr val="0088A8"/>
              </a:solidFill>
            </a:endParaRPr>
          </a:p>
          <a:p>
            <a:pPr algn="ctr"/>
            <a:endParaRPr lang="en-GB" dirty="0"/>
          </a:p>
          <a:p>
            <a:pPr algn="ctr"/>
            <a:r>
              <a:rPr lang="en-GB" dirty="0"/>
              <a:t>T: 020 7219 4496</a:t>
            </a:r>
          </a:p>
          <a:p>
            <a:pPr algn="ctr"/>
            <a:r>
              <a:rPr lang="en-GB" dirty="0">
                <a:solidFill>
                  <a:srgbClr val="00B0F0"/>
                </a:solidFill>
              </a:rPr>
              <a:t>@</a:t>
            </a:r>
            <a:r>
              <a:rPr lang="en-GB" dirty="0" err="1">
                <a:solidFill>
                  <a:srgbClr val="00B0F0"/>
                </a:solidFill>
              </a:rPr>
              <a:t>UKParlEducation</a:t>
            </a:r>
            <a:endParaRPr lang="en-GB" dirty="0">
              <a:solidFill>
                <a:srgbClr val="00B0F0"/>
              </a:solidFill>
            </a:endParaRPr>
          </a:p>
          <a:p>
            <a:pPr lvl="0">
              <a:spcBef>
                <a:spcPts val="0"/>
              </a:spcBef>
            </a:pPr>
            <a:endParaRPr lang="en-GB" sz="1800" dirty="0">
              <a:solidFill>
                <a:prstClr val="black"/>
              </a:solidFill>
              <a:latin typeface="Calibri"/>
              <a:cs typeface="+mn-cs"/>
            </a:endParaRPr>
          </a:p>
          <a:p>
            <a:pPr algn="ctr">
              <a:spcBef>
                <a:spcPts val="0"/>
              </a:spcBef>
            </a:pPr>
            <a:endParaRPr lang="en-GB" dirty="0">
              <a:latin typeface="Gill Sans MT" panose="020B0502020104020203" pitchFamily="34" charset="0"/>
            </a:endParaRPr>
          </a:p>
          <a:p>
            <a:pPr lvl="0">
              <a:spcBef>
                <a:spcPts val="0"/>
              </a:spcBef>
            </a:pPr>
            <a:endParaRPr lang="en-GB" dirty="0">
              <a:solidFill>
                <a:prstClr val="black"/>
              </a:solidFill>
              <a:latin typeface="Calibri"/>
              <a:cs typeface="+mn-cs"/>
            </a:endParaRPr>
          </a:p>
          <a:p>
            <a:pPr lvl="0">
              <a:spcBef>
                <a:spcPts val="0"/>
              </a:spcBef>
            </a:pPr>
            <a:endParaRPr lang="en-GB" sz="1800" dirty="0">
              <a:solidFill>
                <a:prstClr val="black"/>
              </a:solidFill>
              <a:latin typeface="Calibri"/>
              <a:cs typeface="+mn-cs"/>
            </a:endParaRPr>
          </a:p>
          <a:p>
            <a:pPr lvl="0">
              <a:spcBef>
                <a:spcPts val="0"/>
              </a:spcBef>
            </a:pPr>
            <a:endParaRPr lang="en-GB" sz="1800" dirty="0">
              <a:solidFill>
                <a:prstClr val="black"/>
              </a:solidFill>
              <a:latin typeface="Calibri"/>
              <a:cs typeface="+mn-cs"/>
            </a:endParaRPr>
          </a:p>
          <a:p>
            <a:pPr algn="ctr"/>
            <a:endParaRPr lang="en-GB" dirty="0">
              <a:solidFill>
                <a:srgbClr val="0088A8"/>
              </a:solidFill>
            </a:endParaRPr>
          </a:p>
          <a:p>
            <a:pPr algn="ctr"/>
            <a:endParaRPr lang="en-GB" dirty="0">
              <a:solidFill>
                <a:srgbClr val="0088A8"/>
              </a:solidFill>
            </a:endParaRPr>
          </a:p>
          <a:p>
            <a:pPr algn="ctr"/>
            <a:endParaRPr lang="en-GB" dirty="0">
              <a:solidFill>
                <a:srgbClr val="0088A8"/>
              </a:solidFill>
            </a:endParaRPr>
          </a:p>
        </p:txBody>
      </p:sp>
    </p:spTree>
    <p:extLst>
      <p:ext uri="{BB962C8B-B14F-4D97-AF65-F5344CB8AC3E}">
        <p14:creationId xmlns:p14="http://schemas.microsoft.com/office/powerpoint/2010/main" val="3491181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RRP-WA-0111_WELSH_ASSEMBLY_DEBATING_CHAMBER.jpg"/>
          <p:cNvPicPr>
            <a:picLocks noGrp="1" noChangeAspect="1"/>
          </p:cNvPicPr>
          <p:nvPr>
            <p:ph idx="1"/>
          </p:nvPr>
        </p:nvPicPr>
        <p:blipFill>
          <a:blip r:embed="rId3" cstate="email">
            <a:extLst>
              <a:ext uri="{28A0092B-C50C-407E-A947-70E740481C1C}">
                <a14:useLocalDpi xmlns:a14="http://schemas.microsoft.com/office/drawing/2010/main"/>
              </a:ext>
            </a:extLst>
          </a:blip>
          <a:srcRect l="-4068" r="-4068"/>
          <a:stretch>
            <a:fillRect/>
          </a:stretch>
        </p:blip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2701153820_0f29d46bf4_b.jpg"/>
          <p:cNvPicPr>
            <a:picLocks noGrp="1" noChangeAspect="1"/>
          </p:cNvPicPr>
          <p:nvPr>
            <p:ph idx="1"/>
          </p:nvPr>
        </p:nvPicPr>
        <p:blipFill>
          <a:blip r:embed="rId3" cstate="email">
            <a:extLst>
              <a:ext uri="{28A0092B-C50C-407E-A947-70E740481C1C}">
                <a14:useLocalDpi xmlns:a14="http://schemas.microsoft.com/office/drawing/2010/main"/>
              </a:ext>
            </a:extLst>
          </a:blip>
          <a:srcRect t="-344" b="-344"/>
          <a:stretch>
            <a:fillRect/>
          </a:stretch>
        </p:blip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xmlns="" id="{EEDB485C-175F-4844-BF07-32D9ACB249E4}"/>
              </a:ext>
            </a:extLst>
          </p:cNvPr>
          <p:cNvSpPr>
            <a:spLocks noGrp="1"/>
          </p:cNvSpPr>
          <p:nvPr>
            <p:ph type="title"/>
          </p:nvPr>
        </p:nvSpPr>
        <p:spPr>
          <a:xfrm>
            <a:off x="904875" y="1844675"/>
            <a:ext cx="7705725" cy="593725"/>
          </a:xfrm>
        </p:spPr>
        <p:txBody>
          <a:bodyPr/>
          <a:lstStyle/>
          <a:p>
            <a:pPr algn="ctr"/>
            <a:r>
              <a:rPr lang="en-GB" altLang="en-US" sz="2800" dirty="0"/>
              <a:t>Deliberation vs debate</a:t>
            </a:r>
          </a:p>
        </p:txBody>
      </p:sp>
      <p:pic>
        <p:nvPicPr>
          <p:cNvPr id="30723" name="Content Placeholder 9" descr="PBC.jpg">
            <a:extLst>
              <a:ext uri="{FF2B5EF4-FFF2-40B4-BE49-F238E27FC236}">
                <a16:creationId xmlns:a16="http://schemas.microsoft.com/office/drawing/2014/main" xmlns="" id="{BF423EC9-8AF0-462E-844E-513A80ED2DE1}"/>
              </a:ext>
            </a:extLst>
          </p:cNvPr>
          <p:cNvPicPr>
            <a:picLocks noGrp="1" noChangeAspect="1"/>
          </p:cNvPicPr>
          <p:nvPr>
            <p:ph sz="quarter" idx="4294967295"/>
          </p:nvPr>
        </p:nvPicPr>
        <p:blipFill>
          <a:blip r:embed="rId3" cstate="email">
            <a:extLst>
              <a:ext uri="{28A0092B-C50C-407E-A947-70E740481C1C}">
                <a14:useLocalDpi xmlns:a14="http://schemas.microsoft.com/office/drawing/2010/main"/>
              </a:ext>
            </a:extLst>
          </a:blip>
          <a:srcRect/>
          <a:stretch>
            <a:fillRect/>
          </a:stretch>
        </p:blipFill>
        <p:spPr>
          <a:xfrm>
            <a:off x="4911725" y="3933825"/>
            <a:ext cx="3671888" cy="2051050"/>
          </a:xfrm>
        </p:spPr>
      </p:pic>
      <p:pic>
        <p:nvPicPr>
          <p:cNvPr id="30724" name="Picture 7">
            <a:extLst>
              <a:ext uri="{FF2B5EF4-FFF2-40B4-BE49-F238E27FC236}">
                <a16:creationId xmlns:a16="http://schemas.microsoft.com/office/drawing/2014/main" xmlns="" id="{DE9A4B00-BDB5-42EF-9983-D501B2113C3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7088" y="3925888"/>
            <a:ext cx="3609975" cy="205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Box 5">
            <a:extLst>
              <a:ext uri="{FF2B5EF4-FFF2-40B4-BE49-F238E27FC236}">
                <a16:creationId xmlns:a16="http://schemas.microsoft.com/office/drawing/2014/main" xmlns="" id="{5895E0C3-238C-47E6-BE55-E13E639AE2B6}"/>
              </a:ext>
            </a:extLst>
          </p:cNvPr>
          <p:cNvSpPr txBox="1">
            <a:spLocks noChangeArrowheads="1"/>
          </p:cNvSpPr>
          <p:nvPr/>
        </p:nvSpPr>
        <p:spPr bwMode="auto">
          <a:xfrm>
            <a:off x="684213" y="2852738"/>
            <a:ext cx="37528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06223"/>
              </a:buClr>
              <a:buChar char="•"/>
              <a:defRPr sz="1700">
                <a:solidFill>
                  <a:schemeClr val="tx1"/>
                </a:solidFill>
                <a:latin typeface="Verdana" panose="020B0604030504040204" pitchFamily="34" charset="0"/>
              </a:defRPr>
            </a:lvl1pPr>
            <a:lvl2pPr marL="742950" indent="-285750">
              <a:spcBef>
                <a:spcPct val="20000"/>
              </a:spcBef>
              <a:buClr>
                <a:srgbClr val="D06223"/>
              </a:buClr>
              <a:buChar char="–"/>
              <a:defRPr sz="1700">
                <a:solidFill>
                  <a:schemeClr val="tx1"/>
                </a:solidFill>
                <a:latin typeface="Verdana" panose="020B0604030504040204" pitchFamily="34" charset="0"/>
              </a:defRPr>
            </a:lvl2pPr>
            <a:lvl3pPr marL="1143000" indent="-228600">
              <a:spcBef>
                <a:spcPct val="20000"/>
              </a:spcBef>
              <a:buClr>
                <a:srgbClr val="D06223"/>
              </a:buClr>
              <a:buChar char="•"/>
              <a:defRPr sz="1700">
                <a:solidFill>
                  <a:schemeClr val="tx1"/>
                </a:solidFill>
                <a:latin typeface="Verdana" panose="020B0604030504040204" pitchFamily="34" charset="0"/>
              </a:defRPr>
            </a:lvl3pPr>
            <a:lvl4pPr marL="1600200" indent="-228600">
              <a:spcBef>
                <a:spcPct val="20000"/>
              </a:spcBef>
              <a:buClr>
                <a:srgbClr val="D06223"/>
              </a:buClr>
              <a:buChar char="–"/>
              <a:defRPr sz="1700">
                <a:solidFill>
                  <a:schemeClr val="tx1"/>
                </a:solidFill>
                <a:latin typeface="Verdana" panose="020B0604030504040204" pitchFamily="34" charset="0"/>
              </a:defRPr>
            </a:lvl4pPr>
            <a:lvl5pPr marL="2057400" indent="-228600">
              <a:spcBef>
                <a:spcPct val="20000"/>
              </a:spcBef>
              <a:buClr>
                <a:srgbClr val="D06223"/>
              </a:buClr>
              <a:buChar char="»"/>
              <a:defRPr sz="17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D06223"/>
              </a:buClr>
              <a:buChar char="»"/>
              <a:defRPr sz="17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D06223"/>
              </a:buClr>
              <a:buChar char="»"/>
              <a:defRPr sz="17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D06223"/>
              </a:buClr>
              <a:buChar char="»"/>
              <a:defRPr sz="17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D06223"/>
              </a:buClr>
              <a:buChar char="»"/>
              <a:defRPr sz="1700">
                <a:solidFill>
                  <a:schemeClr val="tx1"/>
                </a:solidFill>
                <a:latin typeface="Verdana" panose="020B0604030504040204" pitchFamily="34" charset="0"/>
              </a:defRPr>
            </a:lvl9pPr>
          </a:lstStyle>
          <a:p>
            <a:pPr algn="ctr" eaLnBrk="0" fontAlgn="base" hangingPunct="0">
              <a:spcBef>
                <a:spcPct val="0"/>
              </a:spcBef>
              <a:spcAft>
                <a:spcPct val="0"/>
              </a:spcAft>
              <a:buClrTx/>
              <a:buFontTx/>
              <a:buNone/>
            </a:pPr>
            <a:r>
              <a:rPr lang="en-GB" altLang="en-US" sz="2400" dirty="0">
                <a:solidFill>
                  <a:srgbClr val="000000"/>
                </a:solidFill>
                <a:cs typeface="Arial" panose="020B0604020202020204" pitchFamily="34" charset="0"/>
              </a:rPr>
              <a:t>Select committee: </a:t>
            </a:r>
          </a:p>
          <a:p>
            <a:pPr algn="ctr" eaLnBrk="0" fontAlgn="base" hangingPunct="0">
              <a:spcBef>
                <a:spcPct val="0"/>
              </a:spcBef>
              <a:spcAft>
                <a:spcPct val="0"/>
              </a:spcAft>
              <a:buClrTx/>
              <a:buFontTx/>
              <a:buNone/>
            </a:pPr>
            <a:r>
              <a:rPr lang="en-GB" altLang="en-US" sz="2400" dirty="0">
                <a:solidFill>
                  <a:srgbClr val="000000"/>
                </a:solidFill>
                <a:cs typeface="Arial" panose="020B0604020202020204" pitchFamily="34" charset="0"/>
              </a:rPr>
              <a:t>consensual horseshoe</a:t>
            </a:r>
          </a:p>
        </p:txBody>
      </p:sp>
      <p:sp>
        <p:nvSpPr>
          <p:cNvPr id="30726" name="TextBox 6">
            <a:extLst>
              <a:ext uri="{FF2B5EF4-FFF2-40B4-BE49-F238E27FC236}">
                <a16:creationId xmlns:a16="http://schemas.microsoft.com/office/drawing/2014/main" xmlns="" id="{15528DC8-8DDC-40EE-855D-B448D219AC70}"/>
              </a:ext>
            </a:extLst>
          </p:cNvPr>
          <p:cNvSpPr txBox="1">
            <a:spLocks noChangeArrowheads="1"/>
          </p:cNvSpPr>
          <p:nvPr/>
        </p:nvSpPr>
        <p:spPr bwMode="auto">
          <a:xfrm>
            <a:off x="4911725" y="2852738"/>
            <a:ext cx="35480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06223"/>
              </a:buClr>
              <a:buChar char="•"/>
              <a:defRPr sz="1700">
                <a:solidFill>
                  <a:schemeClr val="tx1"/>
                </a:solidFill>
                <a:latin typeface="Verdana" panose="020B0604030504040204" pitchFamily="34" charset="0"/>
              </a:defRPr>
            </a:lvl1pPr>
            <a:lvl2pPr marL="742950" indent="-285750">
              <a:spcBef>
                <a:spcPct val="20000"/>
              </a:spcBef>
              <a:buClr>
                <a:srgbClr val="D06223"/>
              </a:buClr>
              <a:buChar char="–"/>
              <a:defRPr sz="1700">
                <a:solidFill>
                  <a:schemeClr val="tx1"/>
                </a:solidFill>
                <a:latin typeface="Verdana" panose="020B0604030504040204" pitchFamily="34" charset="0"/>
              </a:defRPr>
            </a:lvl2pPr>
            <a:lvl3pPr marL="1143000" indent="-228600">
              <a:spcBef>
                <a:spcPct val="20000"/>
              </a:spcBef>
              <a:buClr>
                <a:srgbClr val="D06223"/>
              </a:buClr>
              <a:buChar char="•"/>
              <a:defRPr sz="1700">
                <a:solidFill>
                  <a:schemeClr val="tx1"/>
                </a:solidFill>
                <a:latin typeface="Verdana" panose="020B0604030504040204" pitchFamily="34" charset="0"/>
              </a:defRPr>
            </a:lvl3pPr>
            <a:lvl4pPr marL="1600200" indent="-228600">
              <a:spcBef>
                <a:spcPct val="20000"/>
              </a:spcBef>
              <a:buClr>
                <a:srgbClr val="D06223"/>
              </a:buClr>
              <a:buChar char="–"/>
              <a:defRPr sz="1700">
                <a:solidFill>
                  <a:schemeClr val="tx1"/>
                </a:solidFill>
                <a:latin typeface="Verdana" panose="020B0604030504040204" pitchFamily="34" charset="0"/>
              </a:defRPr>
            </a:lvl4pPr>
            <a:lvl5pPr marL="2057400" indent="-228600">
              <a:spcBef>
                <a:spcPct val="20000"/>
              </a:spcBef>
              <a:buClr>
                <a:srgbClr val="D06223"/>
              </a:buClr>
              <a:buChar char="»"/>
              <a:defRPr sz="17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D06223"/>
              </a:buClr>
              <a:buChar char="»"/>
              <a:defRPr sz="17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D06223"/>
              </a:buClr>
              <a:buChar char="»"/>
              <a:defRPr sz="17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D06223"/>
              </a:buClr>
              <a:buChar char="»"/>
              <a:defRPr sz="17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D06223"/>
              </a:buClr>
              <a:buChar char="»"/>
              <a:defRPr sz="1700">
                <a:solidFill>
                  <a:schemeClr val="tx1"/>
                </a:solidFill>
                <a:latin typeface="Verdana" panose="020B0604030504040204" pitchFamily="34" charset="0"/>
              </a:defRPr>
            </a:lvl9pPr>
          </a:lstStyle>
          <a:p>
            <a:pPr algn="ctr" eaLnBrk="0" fontAlgn="base" hangingPunct="0">
              <a:spcBef>
                <a:spcPct val="0"/>
              </a:spcBef>
              <a:spcAft>
                <a:spcPct val="0"/>
              </a:spcAft>
              <a:buClrTx/>
              <a:buFontTx/>
              <a:buNone/>
            </a:pPr>
            <a:r>
              <a:rPr lang="en-GB" altLang="en-US" sz="2400">
                <a:solidFill>
                  <a:srgbClr val="000000"/>
                </a:solidFill>
                <a:cs typeface="Arial" panose="020B0604020202020204" pitchFamily="34" charset="0"/>
              </a:rPr>
              <a:t>General committee: </a:t>
            </a:r>
          </a:p>
          <a:p>
            <a:pPr algn="ctr" eaLnBrk="0" fontAlgn="base" hangingPunct="0">
              <a:spcBef>
                <a:spcPct val="0"/>
              </a:spcBef>
              <a:spcAft>
                <a:spcPct val="0"/>
              </a:spcAft>
              <a:buClrTx/>
              <a:buFontTx/>
              <a:buNone/>
            </a:pPr>
            <a:r>
              <a:rPr lang="en-GB" altLang="en-US" sz="2400">
                <a:solidFill>
                  <a:srgbClr val="000000"/>
                </a:solidFill>
                <a:cs typeface="Arial" panose="020B0604020202020204" pitchFamily="34" charset="0"/>
              </a:rPr>
              <a:t>adversarial benches</a:t>
            </a:r>
          </a:p>
        </p:txBody>
      </p:sp>
    </p:spTree>
    <p:extLst>
      <p:ext uri="{BB962C8B-B14F-4D97-AF65-F5344CB8AC3E}">
        <p14:creationId xmlns:p14="http://schemas.microsoft.com/office/powerpoint/2010/main" val="2196004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a:extLst>
              <a:ext uri="{FF2B5EF4-FFF2-40B4-BE49-F238E27FC236}">
                <a16:creationId xmlns:a16="http://schemas.microsoft.com/office/drawing/2014/main" xmlns="" id="{4BFEF7D7-2DF0-4A58-9985-2348BE5BC965}"/>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71550" y="1773238"/>
            <a:ext cx="7632700" cy="487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7418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a:extLst>
              <a:ext uri="{FF2B5EF4-FFF2-40B4-BE49-F238E27FC236}">
                <a16:creationId xmlns:a16="http://schemas.microsoft.com/office/drawing/2014/main" xmlns="" id="{E6F54B33-3210-4116-B013-2B7A320BEAEF}"/>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042988" y="115888"/>
            <a:ext cx="4824412" cy="663892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xmlns="" id="{C3C0E94C-D0F0-4583-9A73-195F362F94B5}"/>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27313" y="533400"/>
            <a:ext cx="6048375" cy="63246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4855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4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 name="TYPE" val="0"/>
</p:tagLst>
</file>

<file path=ppt/tags/tag5.xml><?xml version="1.0" encoding="utf-8"?>
<p:tagLst xmlns:a="http://schemas.openxmlformats.org/drawingml/2006/main" xmlns:r="http://schemas.openxmlformats.org/officeDocument/2006/relationships" xmlns:p="http://schemas.openxmlformats.org/presentationml/2006/main">
  <p:tag name="ANSWER" val="None"/>
  <p:tag name="POINTS" val="0"/>
  <p:tag name="TIME" val="15"/>
  <p:tag name="QUESTION" val="1"/>
</p:tagLst>
</file>

<file path=ppt/tags/tag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3054</TotalTime>
  <Words>1370</Words>
  <Application>Microsoft Office PowerPoint</Application>
  <PresentationFormat>On-screen Show (4:3)</PresentationFormat>
  <Paragraphs>186</Paragraphs>
  <Slides>41</Slides>
  <Notes>34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41</vt:i4>
      </vt:variant>
    </vt:vector>
  </HeadingPairs>
  <TitlesOfParts>
    <vt:vector size="50" baseType="lpstr">
      <vt:lpstr>ＭＳ Ｐゴシック</vt:lpstr>
      <vt:lpstr>Arial</vt:lpstr>
      <vt:lpstr>Calibri</vt:lpstr>
      <vt:lpstr>Gill Sans</vt:lpstr>
      <vt:lpstr>Gill Sans MT</vt:lpstr>
      <vt:lpstr>Verdana</vt:lpstr>
      <vt:lpstr>Larissa</vt:lpstr>
      <vt:lpstr>1_Custom Design</vt:lpstr>
      <vt:lpstr>2_Custom Design</vt:lpstr>
      <vt:lpstr>Your Students and the UK Parliament</vt:lpstr>
      <vt:lpstr>PowerPoint Presentation</vt:lpstr>
      <vt:lpstr>PowerPoint Presentation</vt:lpstr>
      <vt:lpstr>PowerPoint Presentation</vt:lpstr>
      <vt:lpstr>PowerPoint Presentation</vt:lpstr>
      <vt:lpstr>PowerPoint Presentation</vt:lpstr>
      <vt:lpstr>Deliberation vs debate</vt:lpstr>
      <vt:lpstr>PowerPoint Presentation</vt:lpstr>
      <vt:lpstr>PowerPoint Presentation</vt:lpstr>
      <vt:lpstr>Women &amp; Equalities work to date includes…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What opportunities can you provide for students to engage with the UK Parliament across the curriculum in school and beyond? </vt:lpstr>
      <vt:lpstr>PowerPoint Presentation</vt:lpstr>
      <vt:lpstr>PowerPoint Presentation</vt:lpstr>
      <vt:lpstr>Education Outreach Team</vt:lpstr>
      <vt:lpstr>PowerPoint Presentation</vt:lpstr>
      <vt:lpstr>PowerPoint Presentation</vt:lpstr>
      <vt:lpstr>Petitions</vt:lpstr>
      <vt:lpstr>PowerPoint Presentation</vt:lpstr>
      <vt:lpstr>PowerPoint Presentation</vt:lpstr>
      <vt:lpstr>PowerPoint Presentation</vt:lpstr>
      <vt:lpstr>PowerPoint Presentation</vt:lpstr>
      <vt:lpstr>PowerPoint Presentation</vt:lpstr>
      <vt:lpstr>PowerPoint Presentation</vt:lpstr>
      <vt:lpstr>Seminar Days for 2018</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Vertical Impulse</dc:creator>
  <cp:lastModifiedBy>Deepa Shah</cp:lastModifiedBy>
  <cp:revision>478</cp:revision>
  <cp:lastPrinted>2016-08-19T08:55:23Z</cp:lastPrinted>
  <dcterms:created xsi:type="dcterms:W3CDTF">2018-01-01T11:09:56Z</dcterms:created>
  <dcterms:modified xsi:type="dcterms:W3CDTF">2018-02-27T16:46:25Z</dcterms:modified>
</cp:coreProperties>
</file>