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64" r:id="rId4"/>
    <p:sldId id="267" r:id="rId5"/>
    <p:sldId id="268" r:id="rId6"/>
    <p:sldId id="273" r:id="rId7"/>
    <p:sldId id="269" r:id="rId8"/>
    <p:sldId id="272" r:id="rId9"/>
    <p:sldId id="271"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1888" y="-112"/>
      </p:cViewPr>
      <p:guideLst>
        <p:guide orient="horz" pos="2160"/>
        <p:guide pos="2880"/>
      </p:guideLst>
    </p:cSldViewPr>
  </p:slideViewPr>
  <p:notesTextViewPr>
    <p:cViewPr>
      <p:scale>
        <a:sx n="100" d="100"/>
        <a:sy n="100" d="100"/>
      </p:scale>
      <p:origin x="0" y="2536"/>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F13A1C-55EB-2443-89B6-0550C3C89F0D}" type="datetimeFigureOut">
              <a:rPr lang="en-US" smtClean="0"/>
              <a:t>10/12/2013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FF75C-4966-9541-A5E9-1F91F80DDB0A}" type="slidenum">
              <a:rPr lang="en-US" smtClean="0"/>
              <a:t>‹#›</a:t>
            </a:fld>
            <a:endParaRPr lang="en-US"/>
          </a:p>
        </p:txBody>
      </p:sp>
    </p:spTree>
    <p:extLst>
      <p:ext uri="{BB962C8B-B14F-4D97-AF65-F5344CB8AC3E}">
        <p14:creationId xmlns:p14="http://schemas.microsoft.com/office/powerpoint/2010/main" val="19334768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Welcome to this fourteenth Five nations network conference and a very special welcome if this is your first time attending.</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My name is Liz and I am ACT’s senior manager and this is my colleague </a:t>
            </a:r>
            <a:r>
              <a:rPr lang="en-US" sz="1200" b="1" kern="1200" dirty="0" err="1" smtClean="0">
                <a:solidFill>
                  <a:schemeClr val="tx1"/>
                </a:solidFill>
                <a:effectLst/>
                <a:latin typeface="+mn-lt"/>
                <a:ea typeface="+mn-ea"/>
                <a:cs typeface="+mn-cs"/>
              </a:rPr>
              <a:t>Deepa</a:t>
            </a:r>
            <a:r>
              <a:rPr lang="en-US" sz="1200" b="1" kern="1200" dirty="0" smtClean="0">
                <a:solidFill>
                  <a:schemeClr val="tx1"/>
                </a:solidFill>
                <a:effectLst/>
                <a:latin typeface="+mn-lt"/>
                <a:ea typeface="+mn-ea"/>
                <a:cs typeface="+mn-cs"/>
              </a:rPr>
              <a:t> and it’s our job to manage the Five Nations network.</a:t>
            </a:r>
            <a:r>
              <a:rPr lang="en-GB" dirty="0" smtClean="0">
                <a:effectLst/>
              </a:rPr>
              <a:t> </a:t>
            </a:r>
          </a:p>
          <a:p>
            <a:endParaRPr lang="en-GB" dirty="0" smtClean="0">
              <a:effectLst/>
            </a:endParaRPr>
          </a:p>
          <a:p>
            <a:r>
              <a:rPr lang="en-US" sz="1200" b="1" kern="1200" dirty="0" smtClean="0">
                <a:solidFill>
                  <a:schemeClr val="tx1"/>
                </a:solidFill>
                <a:effectLst/>
                <a:latin typeface="+mn-lt"/>
                <a:ea typeface="+mn-ea"/>
                <a:cs typeface="+mn-cs"/>
              </a:rPr>
              <a:t>We are delighted that Gordon Cook Foundation have agreed to continue to fund the Five Nations network for a further three years. We are still looking for further funding but are very pleased we have security to continue our work for the medium term.</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We are also pleased that Five Nations Network has now been </a:t>
            </a:r>
            <a:r>
              <a:rPr lang="en-US" sz="1200" b="1" kern="1200" dirty="0" err="1" smtClean="0">
                <a:solidFill>
                  <a:schemeClr val="tx1"/>
                </a:solidFill>
                <a:effectLst/>
                <a:latin typeface="+mn-lt"/>
                <a:ea typeface="+mn-ea"/>
                <a:cs typeface="+mn-cs"/>
              </a:rPr>
              <a:t>recognised</a:t>
            </a:r>
            <a:r>
              <a:rPr lang="en-US" sz="1200" b="1" kern="1200" dirty="0" smtClean="0">
                <a:solidFill>
                  <a:schemeClr val="tx1"/>
                </a:solidFill>
                <a:effectLst/>
                <a:latin typeface="+mn-lt"/>
                <a:ea typeface="+mn-ea"/>
                <a:cs typeface="+mn-cs"/>
              </a:rPr>
              <a:t> as a Council of Europe Regional Network of the Education for Democratic Citizenship and Human Rights Education programme. Our thanks to Aidan Clifford and David Kerr for their efforts in helping to make this happen.</a:t>
            </a:r>
          </a:p>
          <a:p>
            <a:endParaRPr lang="en-US" sz="1200" b="1"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If this is your first experience of the FN network I hope in the next day or so you get to know the network and feel a part of things. And if you need any help or information during you time here, please don’t hesitate to ask myself, </a:t>
            </a:r>
            <a:r>
              <a:rPr lang="en-US" sz="1200" b="1" kern="1200" dirty="0" err="1" smtClean="0">
                <a:solidFill>
                  <a:schemeClr val="tx1"/>
                </a:solidFill>
                <a:effectLst/>
                <a:latin typeface="+mn-lt"/>
                <a:ea typeface="+mn-ea"/>
                <a:cs typeface="+mn-cs"/>
              </a:rPr>
              <a:t>Deepa</a:t>
            </a:r>
            <a:r>
              <a:rPr lang="en-US" sz="1200" b="1" kern="1200" dirty="0" smtClean="0">
                <a:solidFill>
                  <a:schemeClr val="tx1"/>
                </a:solidFill>
                <a:effectLst/>
                <a:latin typeface="+mn-lt"/>
                <a:ea typeface="+mn-ea"/>
                <a:cs typeface="+mn-cs"/>
              </a:rPr>
              <a:t> or one of your country leads. </a:t>
            </a:r>
            <a:endParaRPr lang="en-GB" sz="1200" kern="1200" dirty="0" smtClean="0">
              <a:solidFill>
                <a:schemeClr val="tx1"/>
              </a:solidFill>
              <a:effectLst/>
              <a:latin typeface="+mn-lt"/>
              <a:ea typeface="+mn-ea"/>
              <a:cs typeface="+mn-cs"/>
            </a:endParaRPr>
          </a:p>
          <a:p>
            <a:endParaRPr lang="en-GB" sz="1200" b="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C8FF75C-4966-9541-A5E9-1F91F80DDB0A}" type="slidenum">
              <a:rPr lang="en-US" smtClean="0"/>
              <a:t>2</a:t>
            </a:fld>
            <a:endParaRPr lang="en-US"/>
          </a:p>
        </p:txBody>
      </p:sp>
    </p:spTree>
    <p:extLst>
      <p:ext uri="{BB962C8B-B14F-4D97-AF65-F5344CB8AC3E}">
        <p14:creationId xmlns:p14="http://schemas.microsoft.com/office/powerpoint/2010/main" val="3485644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This is the first conference of three on the theme of Citizenship and Identities. The strategy group who help to plan the </a:t>
            </a:r>
            <a:r>
              <a:rPr lang="en-US" sz="1200" b="1" kern="1200" dirty="0" smtClean="0">
                <a:solidFill>
                  <a:schemeClr val="tx1"/>
                </a:solidFill>
                <a:effectLst/>
                <a:latin typeface="+mn-lt"/>
                <a:ea typeface="+mn-ea"/>
                <a:cs typeface="+mn-cs"/>
              </a:rPr>
              <a:t>conferences,</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chose </a:t>
            </a:r>
            <a:r>
              <a:rPr lang="en-US" sz="1200" b="1" kern="1200" dirty="0" smtClean="0">
                <a:solidFill>
                  <a:schemeClr val="tx1"/>
                </a:solidFill>
                <a:effectLst/>
                <a:latin typeface="+mn-lt"/>
                <a:ea typeface="+mn-ea"/>
                <a:cs typeface="+mn-cs"/>
              </a:rPr>
              <a:t>this topic to explore over a longer period and it is a theme that seems incredibly topical at the moment. Almost on a daily basis we see another news story that relates to citizenship and identities – about migration and </a:t>
            </a:r>
            <a:r>
              <a:rPr lang="en-US" sz="1200" b="1" kern="1200" dirty="0" smtClean="0">
                <a:solidFill>
                  <a:schemeClr val="tx1"/>
                </a:solidFill>
                <a:effectLst/>
                <a:latin typeface="+mn-lt"/>
                <a:ea typeface="+mn-ea"/>
                <a:cs typeface="+mn-cs"/>
              </a:rPr>
              <a:t>the right </a:t>
            </a:r>
            <a:r>
              <a:rPr lang="en-US" sz="1200" b="1" kern="1200" dirty="0" smtClean="0">
                <a:solidFill>
                  <a:schemeClr val="tx1"/>
                </a:solidFill>
                <a:effectLst/>
                <a:latin typeface="+mn-lt"/>
                <a:ea typeface="+mn-ea"/>
                <a:cs typeface="+mn-cs"/>
              </a:rPr>
              <a:t>to </a:t>
            </a:r>
            <a:r>
              <a:rPr lang="en-US" sz="1200" b="1" kern="1200" dirty="0" smtClean="0">
                <a:solidFill>
                  <a:schemeClr val="tx1"/>
                </a:solidFill>
                <a:effectLst/>
                <a:latin typeface="+mn-lt"/>
                <a:ea typeface="+mn-ea"/>
                <a:cs typeface="+mn-cs"/>
              </a:rPr>
              <a:t>welfare; whether</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face </a:t>
            </a:r>
            <a:r>
              <a:rPr lang="en-US" sz="1200" b="1" kern="1200" dirty="0" smtClean="0">
                <a:solidFill>
                  <a:schemeClr val="tx1"/>
                </a:solidFill>
                <a:effectLst/>
                <a:latin typeface="+mn-lt"/>
                <a:ea typeface="+mn-ea"/>
                <a:cs typeface="+mn-cs"/>
              </a:rPr>
              <a:t>veils be worn in </a:t>
            </a:r>
            <a:r>
              <a:rPr lang="en-US" sz="1200" b="1" kern="1200" dirty="0" smtClean="0">
                <a:solidFill>
                  <a:schemeClr val="tx1"/>
                </a:solidFill>
                <a:effectLst/>
                <a:latin typeface="+mn-lt"/>
                <a:ea typeface="+mn-ea"/>
                <a:cs typeface="+mn-cs"/>
              </a:rPr>
              <a:t>court when giving evidence; </a:t>
            </a:r>
            <a:r>
              <a:rPr lang="en-US" sz="1200" b="1" kern="1200" dirty="0" smtClean="0">
                <a:solidFill>
                  <a:schemeClr val="tx1"/>
                </a:solidFill>
                <a:effectLst/>
                <a:latin typeface="+mn-lt"/>
                <a:ea typeface="+mn-ea"/>
                <a:cs typeface="+mn-cs"/>
              </a:rPr>
              <a:t>who can play for the national football </a:t>
            </a:r>
            <a:r>
              <a:rPr lang="en-US" sz="1200" b="1" kern="1200" dirty="0" smtClean="0">
                <a:solidFill>
                  <a:schemeClr val="tx1"/>
                </a:solidFill>
                <a:effectLst/>
                <a:latin typeface="+mn-lt"/>
                <a:ea typeface="+mn-ea"/>
                <a:cs typeface="+mn-cs"/>
              </a:rPr>
              <a:t>team; </a:t>
            </a:r>
            <a:r>
              <a:rPr lang="en-US" sz="1200" b="1" kern="1200" dirty="0" smtClean="0">
                <a:solidFill>
                  <a:schemeClr val="tx1"/>
                </a:solidFill>
                <a:effectLst/>
                <a:latin typeface="+mn-lt"/>
                <a:ea typeface="+mn-ea"/>
                <a:cs typeface="+mn-cs"/>
              </a:rPr>
              <a:t>should young people vote at </a:t>
            </a:r>
            <a:r>
              <a:rPr lang="en-US" sz="1200" b="1" kern="1200" dirty="0" smtClean="0">
                <a:solidFill>
                  <a:schemeClr val="tx1"/>
                </a:solidFill>
                <a:effectLst/>
                <a:latin typeface="+mn-lt"/>
                <a:ea typeface="+mn-ea"/>
                <a:cs typeface="+mn-cs"/>
              </a:rPr>
              <a:t>16; </a:t>
            </a:r>
            <a:r>
              <a:rPr lang="en-US" sz="1200" b="1" kern="1200" dirty="0" smtClean="0">
                <a:solidFill>
                  <a:schemeClr val="tx1"/>
                </a:solidFill>
                <a:effectLst/>
                <a:latin typeface="+mn-lt"/>
                <a:ea typeface="+mn-ea"/>
                <a:cs typeface="+mn-cs"/>
              </a:rPr>
              <a:t>and of course should Scotland be an independent country? </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 conference programme which is on page 4-5 of your pack is designed we hope to allow you to engage with many different perspectives and aspects of the theme, with today being more input drive and tomorrow being more discursive and </a:t>
            </a:r>
            <a:r>
              <a:rPr lang="en-US" sz="1200" b="1" kern="1200" dirty="0" smtClean="0">
                <a:solidFill>
                  <a:schemeClr val="tx1"/>
                </a:solidFill>
                <a:effectLst/>
                <a:latin typeface="+mn-lt"/>
                <a:ea typeface="+mn-ea"/>
                <a:cs typeface="+mn-cs"/>
              </a:rPr>
              <a:t>reflective.</a:t>
            </a:r>
            <a:r>
              <a:rPr lang="en-US" sz="1200" b="1" kern="1200" baseline="0" dirty="0" smtClean="0">
                <a:solidFill>
                  <a:schemeClr val="tx1"/>
                </a:solidFill>
                <a:effectLst/>
                <a:latin typeface="+mn-lt"/>
                <a:ea typeface="+mn-ea"/>
                <a:cs typeface="+mn-cs"/>
              </a:rPr>
              <a:t> And this structure is in response to comments received at from participants at last years conference.</a:t>
            </a:r>
            <a:r>
              <a:rPr lang="en-US" sz="1200" b="1"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And I would like to say a special thanks everyone who is contributing to the </a:t>
            </a:r>
            <a:r>
              <a:rPr lang="en-US" sz="1200" b="1" kern="1200" dirty="0" smtClean="0">
                <a:solidFill>
                  <a:schemeClr val="tx1"/>
                </a:solidFill>
                <a:effectLst/>
                <a:latin typeface="+mn-lt"/>
                <a:ea typeface="+mn-ea"/>
                <a:cs typeface="+mn-cs"/>
              </a:rPr>
              <a:t>programme over the next 24</a:t>
            </a:r>
            <a:r>
              <a:rPr lang="en-US" sz="1200" b="1" kern="1200" baseline="0" dirty="0" smtClean="0">
                <a:solidFill>
                  <a:schemeClr val="tx1"/>
                </a:solidFill>
                <a:effectLst/>
                <a:latin typeface="+mn-lt"/>
                <a:ea typeface="+mn-ea"/>
                <a:cs typeface="+mn-cs"/>
              </a:rPr>
              <a:t> hours, whether</a:t>
            </a:r>
            <a:r>
              <a:rPr lang="en-US" sz="1200" b="1"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as a workshop leader or panel member for your help. Also I would like to thank the Five Nations Strategy Group and especially the country leads for Scotland</a:t>
            </a:r>
            <a:r>
              <a:rPr lang="en-US" sz="1200" b="1" kern="1200" baseline="0" dirty="0" smtClean="0">
                <a:solidFill>
                  <a:schemeClr val="tx1"/>
                </a:solidFill>
                <a:effectLst/>
                <a:latin typeface="+mn-lt"/>
                <a:ea typeface="+mn-ea"/>
                <a:cs typeface="+mn-cs"/>
              </a:rPr>
              <a:t> Cathy and Alan for their work in helping to shape the programme for this conference.</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C8FF75C-4966-9541-A5E9-1F91F80DDB0A}" type="slidenum">
              <a:rPr lang="en-US" smtClean="0"/>
              <a:t>3</a:t>
            </a:fld>
            <a:endParaRPr lang="en-US"/>
          </a:p>
        </p:txBody>
      </p:sp>
    </p:spTree>
    <p:extLst>
      <p:ext uri="{BB962C8B-B14F-4D97-AF65-F5344CB8AC3E}">
        <p14:creationId xmlns:p14="http://schemas.microsoft.com/office/powerpoint/2010/main" val="318573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So now I just want to do three things quite quickly to help set the scene for our conference on ‘Political Identity’ and hopefully to help you get started with your lunchtime discussions.</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marL="171450" lvl="0" indent="-171450">
              <a:buFont typeface="Arial"/>
              <a:buChar char="•"/>
            </a:pPr>
            <a:r>
              <a:rPr lang="en-US" sz="1200" b="1" kern="1200" dirty="0" smtClean="0">
                <a:solidFill>
                  <a:schemeClr val="tx1"/>
                </a:solidFill>
                <a:effectLst/>
                <a:latin typeface="+mn-lt"/>
                <a:ea typeface="+mn-ea"/>
                <a:cs typeface="+mn-cs"/>
              </a:rPr>
              <a:t>First to say something about identity and political identity and to offer some definition of what we are talking about</a:t>
            </a:r>
            <a:endParaRPr lang="en-GB" sz="1200" kern="1200" dirty="0" smtClean="0">
              <a:solidFill>
                <a:schemeClr val="tx1"/>
              </a:solidFill>
              <a:effectLst/>
              <a:latin typeface="+mn-lt"/>
              <a:ea typeface="+mn-ea"/>
              <a:cs typeface="+mn-cs"/>
            </a:endParaRPr>
          </a:p>
          <a:p>
            <a:pPr marL="171450" lvl="0" indent="-171450">
              <a:buFont typeface="Arial"/>
              <a:buChar char="•"/>
            </a:pPr>
            <a:r>
              <a:rPr lang="en-US" sz="1200" b="1" kern="1200" dirty="0" smtClean="0">
                <a:solidFill>
                  <a:schemeClr val="tx1"/>
                </a:solidFill>
                <a:effectLst/>
                <a:latin typeface="+mn-lt"/>
                <a:ea typeface="+mn-ea"/>
                <a:cs typeface="+mn-cs"/>
              </a:rPr>
              <a:t>Second to say something about the role of citizenship education in teaching identity</a:t>
            </a:r>
            <a:endParaRPr lang="en-GB" sz="1200" kern="1200" dirty="0" smtClean="0">
              <a:solidFill>
                <a:schemeClr val="tx1"/>
              </a:solidFill>
              <a:effectLst/>
              <a:latin typeface="+mn-lt"/>
              <a:ea typeface="+mn-ea"/>
              <a:cs typeface="+mn-cs"/>
            </a:endParaRPr>
          </a:p>
          <a:p>
            <a:pPr marL="171450" lvl="0" indent="-171450">
              <a:buFont typeface="Arial"/>
              <a:buChar char="•"/>
            </a:pPr>
            <a:r>
              <a:rPr lang="en-US" sz="1200" b="1" kern="1200" dirty="0" smtClean="0">
                <a:solidFill>
                  <a:schemeClr val="tx1"/>
                </a:solidFill>
                <a:effectLst/>
                <a:latin typeface="+mn-lt"/>
                <a:ea typeface="+mn-ea"/>
                <a:cs typeface="+mn-cs"/>
              </a:rPr>
              <a:t>Third to highlight some of challenges this raises for citizenship teaching.</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C8FF75C-4966-9541-A5E9-1F91F80DDB0A}" type="slidenum">
              <a:rPr lang="en-US" smtClean="0"/>
              <a:t>4</a:t>
            </a:fld>
            <a:endParaRPr lang="en-US"/>
          </a:p>
        </p:txBody>
      </p:sp>
    </p:spTree>
    <p:extLst>
      <p:ext uri="{BB962C8B-B14F-4D97-AF65-F5344CB8AC3E}">
        <p14:creationId xmlns:p14="http://schemas.microsoft.com/office/powerpoint/2010/main" val="2272901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Having done some research and talking with others about the topic of Identity I have found the work of </a:t>
            </a:r>
            <a:r>
              <a:rPr lang="en-US" sz="1200" b="1" kern="1200" dirty="0" err="1" smtClean="0">
                <a:solidFill>
                  <a:schemeClr val="tx1"/>
                </a:solidFill>
                <a:effectLst/>
                <a:latin typeface="+mn-lt"/>
                <a:ea typeface="+mn-ea"/>
                <a:cs typeface="+mn-cs"/>
              </a:rPr>
              <a:t>Bhikhu</a:t>
            </a:r>
            <a:r>
              <a:rPr lang="en-US" sz="1200" b="1" kern="1200" dirty="0" smtClean="0">
                <a:solidFill>
                  <a:schemeClr val="tx1"/>
                </a:solidFill>
                <a:effectLst/>
                <a:latin typeface="+mn-lt"/>
                <a:ea typeface="+mn-ea"/>
                <a:cs typeface="+mn-cs"/>
              </a:rPr>
              <a:t> Parekh very helpful. In his book the ‘A new politics of identity’ he provides a very coherent discussion and asks what do we mean by identity, is it a concept and if it is, how can it be conceptualized. He offers a fairly simple definition at three levels of personal, social and human identity.</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First</a:t>
            </a:r>
            <a:r>
              <a:rPr lang="en-US" sz="1200" b="1"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Personal Identity he defines as understanding human beings as distinct and unique. It’s what makes us one person, rather than another, including our characteristics, beliefs and values which are shaped by our experiences in life. In this there are many different planned and unplanned influences including family, school, culture, class, religion. And he says Personal Identity is never a finished product as we encounter new things and gain new insights.</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Second, </a:t>
            </a:r>
            <a:r>
              <a:rPr lang="en-US" sz="1200" b="1" kern="1200" dirty="0" smtClean="0">
                <a:solidFill>
                  <a:schemeClr val="tx1"/>
                </a:solidFill>
                <a:effectLst/>
                <a:latin typeface="+mn-lt"/>
                <a:ea typeface="+mn-ea"/>
                <a:cs typeface="+mn-cs"/>
              </a:rPr>
              <a:t>social Identity, the most complex and arguably the most important identity, involving our different roles and relationships as a father, mother, brother, sister, Christian, Indian, black, white etc. and this identity leads to different forms of social belonging.</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Parekh says we have more than one social identity, that it is multiple but that we need to go beyond simply acknowledging this and explore how we order and </a:t>
            </a:r>
            <a:r>
              <a:rPr lang="en-US" sz="1200" b="1" kern="1200" dirty="0" err="1" smtClean="0">
                <a:solidFill>
                  <a:schemeClr val="tx1"/>
                </a:solidFill>
                <a:effectLst/>
                <a:latin typeface="+mn-lt"/>
                <a:ea typeface="+mn-ea"/>
                <a:cs typeface="+mn-cs"/>
              </a:rPr>
              <a:t>prioritise</a:t>
            </a:r>
            <a:r>
              <a:rPr lang="en-US" sz="1200" b="1" kern="1200" dirty="0" smtClean="0">
                <a:solidFill>
                  <a:schemeClr val="tx1"/>
                </a:solidFill>
                <a:effectLst/>
                <a:latin typeface="+mn-lt"/>
                <a:ea typeface="+mn-ea"/>
                <a:cs typeface="+mn-cs"/>
              </a:rPr>
              <a:t> identities to understand ourselves and each other better. </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He says not all social identities are equal; some are sources of our world-view and relate to matters of great concern to us. For example, for religious people, religion is the </a:t>
            </a:r>
            <a:r>
              <a:rPr lang="en-US" sz="1200" b="1" kern="1200" dirty="0" err="1" smtClean="0">
                <a:solidFill>
                  <a:schemeClr val="tx1"/>
                </a:solidFill>
                <a:effectLst/>
                <a:latin typeface="+mn-lt"/>
                <a:ea typeface="+mn-ea"/>
                <a:cs typeface="+mn-cs"/>
              </a:rPr>
              <a:t>centre</a:t>
            </a:r>
            <a:r>
              <a:rPr lang="en-US" sz="1200" b="1" kern="1200" dirty="0" smtClean="0">
                <a:solidFill>
                  <a:schemeClr val="tx1"/>
                </a:solidFill>
                <a:effectLst/>
                <a:latin typeface="+mn-lt"/>
                <a:ea typeface="+mn-ea"/>
                <a:cs typeface="+mn-cs"/>
              </a:rPr>
              <a:t> of life and the ultimate source of commitment and their guiding principles. </a:t>
            </a:r>
          </a:p>
          <a:p>
            <a:r>
              <a:rPr lang="en-US" sz="1200" b="1" kern="120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Third, Human Identity he defines as a universal identity based on the fact we are all human beings, but that it is more than a biological fact but is a morally significant feature and involves considering how to live a good life. </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Human identity is mediated through our social identities. For example, we are not simply citizens of the world and we are not simply ‘national’ citizens but we are both. And this becomes apparent for example,  when our fellow humans are suffering in war or from hunger or there is some other form of humanitarian crisis where the nation-state has let it citizens down and humans in the spirit of solidarity respond to help.</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He also argues that in a multicultural and globalised society it is in the political community where people can find common ground by agreeing the values and principles used to solve problems and live together in a democracy. And so now to  discuss political identity.</a:t>
            </a:r>
          </a:p>
          <a:p>
            <a:r>
              <a:rPr lang="en-GB" sz="1200" b="1"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3C8FF75C-4966-9541-A5E9-1F91F80DDB0A}" type="slidenum">
              <a:rPr lang="en-US" smtClean="0"/>
              <a:t>5</a:t>
            </a:fld>
            <a:endParaRPr lang="en-US"/>
          </a:p>
        </p:txBody>
      </p:sp>
    </p:spTree>
    <p:extLst>
      <p:ext uri="{BB962C8B-B14F-4D97-AF65-F5344CB8AC3E}">
        <p14:creationId xmlns:p14="http://schemas.microsoft.com/office/powerpoint/2010/main" val="3332459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So what is political identity?</a:t>
            </a:r>
          </a:p>
          <a:p>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I have struggled to find what I feel is a good definition of political identity. It is often discussed in terms of national identity or party identification and how people vote.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And if we take party identification as an </a:t>
            </a:r>
            <a:r>
              <a:rPr lang="en-GB" sz="1200" b="1" kern="1200" dirty="0" smtClean="0">
                <a:solidFill>
                  <a:schemeClr val="tx1"/>
                </a:solidFill>
                <a:effectLst/>
                <a:latin typeface="+mn-lt"/>
                <a:ea typeface="+mn-ea"/>
                <a:cs typeface="+mn-cs"/>
              </a:rPr>
              <a:t>indicator (as measured in the 2013 British Social</a:t>
            </a:r>
            <a:r>
              <a:rPr lang="en-GB" sz="1200" b="1" kern="1200" baseline="0" dirty="0" smtClean="0">
                <a:solidFill>
                  <a:schemeClr val="tx1"/>
                </a:solidFill>
                <a:effectLst/>
                <a:latin typeface="+mn-lt"/>
                <a:ea typeface="+mn-ea"/>
                <a:cs typeface="+mn-cs"/>
              </a:rPr>
              <a:t> Attitudes survey)</a:t>
            </a:r>
            <a:r>
              <a:rPr lang="en-GB" sz="1200" b="1"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there has been a clear decline in the last 25 years when from 1987 when almost 50% of the population in Britain said they had a strong attachment to a political party, falling to 30% in 2012; and those indicating they have no attachment to a political party rising from 8% in 1987 to 22% in 2012.</a:t>
            </a:r>
          </a:p>
          <a:p>
            <a:endParaRPr lang="en-GB" sz="1200" b="1"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But I think we might want to look at a broader and more inclusive definition than one </a:t>
            </a:r>
            <a:r>
              <a:rPr lang="en-GB" sz="1200" b="1" kern="1200" dirty="0" smtClean="0">
                <a:solidFill>
                  <a:schemeClr val="tx1"/>
                </a:solidFill>
                <a:effectLst/>
                <a:latin typeface="+mn-lt"/>
                <a:ea typeface="+mn-ea"/>
                <a:cs typeface="+mn-cs"/>
              </a:rPr>
              <a:t>based simply </a:t>
            </a:r>
            <a:r>
              <a:rPr lang="en-GB" sz="1200" b="1" kern="1200" dirty="0" smtClean="0">
                <a:solidFill>
                  <a:schemeClr val="tx1"/>
                </a:solidFill>
                <a:effectLst/>
                <a:latin typeface="+mn-lt"/>
                <a:ea typeface="+mn-ea"/>
                <a:cs typeface="+mn-cs"/>
              </a:rPr>
              <a:t>on voting and party identification. </a:t>
            </a:r>
            <a:r>
              <a:rPr lang="en-GB" sz="1200" b="1" kern="1200" dirty="0" smtClean="0">
                <a:solidFill>
                  <a:schemeClr val="tx1"/>
                </a:solidFill>
                <a:effectLst/>
                <a:latin typeface="+mn-lt"/>
                <a:ea typeface="+mn-ea"/>
                <a:cs typeface="+mn-cs"/>
              </a:rPr>
              <a:t>I</a:t>
            </a:r>
            <a:r>
              <a:rPr lang="en-GB" sz="1200" b="1" kern="1200" baseline="0" dirty="0" smtClean="0">
                <a:solidFill>
                  <a:schemeClr val="tx1"/>
                </a:solidFill>
                <a:effectLst/>
                <a:latin typeface="+mn-lt"/>
                <a:ea typeface="+mn-ea"/>
                <a:cs typeface="+mn-cs"/>
              </a:rPr>
              <a:t> think</a:t>
            </a:r>
            <a:r>
              <a:rPr lang="en-GB" sz="1200" b="1"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we need definition that relates to the role and purpose of citizenship education and the extent to which we become active citizens and part of political and democratic life in all sorts of different ways.</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C8FF75C-4966-9541-A5E9-1F91F80DDB0A}" type="slidenum">
              <a:rPr lang="en-US" smtClean="0"/>
              <a:t>6</a:t>
            </a:fld>
            <a:endParaRPr lang="en-US"/>
          </a:p>
        </p:txBody>
      </p:sp>
    </p:spTree>
    <p:extLst>
      <p:ext uri="{BB962C8B-B14F-4D97-AF65-F5344CB8AC3E}">
        <p14:creationId xmlns:p14="http://schemas.microsoft.com/office/powerpoint/2010/main" val="286910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I recently heard a head teacher talking about the work of</a:t>
            </a:r>
            <a:r>
              <a:rPr lang="en-GB" sz="1200" b="1" kern="1200" baseline="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Harriet Bradley a </a:t>
            </a:r>
            <a:r>
              <a:rPr lang="en-GB" sz="1200" b="1" kern="1200" dirty="0" smtClean="0">
                <a:solidFill>
                  <a:schemeClr val="tx1"/>
                </a:solidFill>
                <a:effectLst/>
                <a:latin typeface="+mn-lt"/>
                <a:ea typeface="+mn-ea"/>
                <a:cs typeface="+mn-cs"/>
              </a:rPr>
              <a:t>Sociologist based at the University of Bristol, </a:t>
            </a:r>
            <a:r>
              <a:rPr lang="en-GB" sz="1200" b="1" kern="1200" dirty="0" smtClean="0">
                <a:solidFill>
                  <a:schemeClr val="tx1"/>
                </a:solidFill>
                <a:effectLst/>
                <a:latin typeface="+mn-lt"/>
                <a:ea typeface="+mn-ea"/>
                <a:cs typeface="+mn-cs"/>
              </a:rPr>
              <a:t>who wrote a book</a:t>
            </a:r>
            <a:r>
              <a:rPr lang="en-GB" sz="1200" b="1" kern="1200" baseline="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Fractured Identities. Changing patterns of inequalities’.</a:t>
            </a:r>
          </a:p>
          <a:p>
            <a:r>
              <a:rPr lang="en-GB" sz="1200" b="1"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She talks about Identity as both a social construct and a set of lived relationships, that need to be understood and explored in the context of dynamic and changing societies. </a:t>
            </a:r>
          </a:p>
          <a:p>
            <a:r>
              <a:rPr lang="en-GB" sz="1200" b="1"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Bradley set out three levels of identity which she calls passive, active and politicized identity. Every</a:t>
            </a:r>
            <a:r>
              <a:rPr lang="en-US" sz="1200" b="1" kern="1200" baseline="0" dirty="0" smtClean="0">
                <a:solidFill>
                  <a:schemeClr val="tx1"/>
                </a:solidFill>
                <a:effectLst/>
                <a:latin typeface="+mn-lt"/>
                <a:ea typeface="+mn-ea"/>
                <a:cs typeface="+mn-cs"/>
              </a:rPr>
              <a:t>thing seems to come in threes!</a:t>
            </a:r>
            <a:endParaRPr lang="en-GB"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1. Passive identities – she says are political identities that we have, but which are not acted on. For example, she says class is a passive identity for many people and they do not think of themselves by class unless specifically asked to do so.</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 Active identities – are identities that individuals are conscious of and which sometimes provide a basis for their actions. But often this is in </a:t>
            </a:r>
            <a:r>
              <a:rPr lang="en-US" sz="1200" b="1" kern="1200" dirty="0" err="1" smtClean="0">
                <a:solidFill>
                  <a:schemeClr val="tx1"/>
                </a:solidFill>
                <a:effectLst/>
                <a:latin typeface="+mn-lt"/>
                <a:ea typeface="+mn-ea"/>
                <a:cs typeface="+mn-cs"/>
              </a:rPr>
              <a:t>defence</a:t>
            </a:r>
            <a:r>
              <a:rPr lang="en-US" sz="1200" b="1" kern="1200" dirty="0" smtClean="0">
                <a:solidFill>
                  <a:schemeClr val="tx1"/>
                </a:solidFill>
                <a:effectLst/>
                <a:latin typeface="+mn-lt"/>
                <a:ea typeface="+mn-ea"/>
                <a:cs typeface="+mn-cs"/>
              </a:rPr>
              <a:t> against the action of others or when an individual is being defined in a negative way such as when experiencing discrimination </a:t>
            </a:r>
            <a:r>
              <a:rPr lang="en-US" sz="1200" b="1" kern="1200" dirty="0" err="1" smtClean="0">
                <a:solidFill>
                  <a:schemeClr val="tx1"/>
                </a:solidFill>
                <a:effectLst/>
                <a:latin typeface="+mn-lt"/>
                <a:ea typeface="+mn-ea"/>
                <a:cs typeface="+mn-cs"/>
              </a:rPr>
              <a:t>eg</a:t>
            </a:r>
            <a:r>
              <a:rPr lang="en-US" sz="1200" b="1" kern="1200" dirty="0" smtClean="0">
                <a:solidFill>
                  <a:schemeClr val="tx1"/>
                </a:solidFill>
                <a:effectLst/>
                <a:latin typeface="+mn-lt"/>
                <a:ea typeface="+mn-ea"/>
                <a:cs typeface="+mn-cs"/>
              </a:rPr>
              <a:t> racism.</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3. Politicized identities – she says provide a more constant base for action and where individuals constantly think of themselves in terms of an identity. Politicized identities are formed through political action and provide a basis for collective action. For example, where people have </a:t>
            </a:r>
            <a:r>
              <a:rPr lang="en-US" sz="1200" b="1" kern="1200" dirty="0" err="1" smtClean="0">
                <a:solidFill>
                  <a:schemeClr val="tx1"/>
                </a:solidFill>
                <a:effectLst/>
                <a:latin typeface="+mn-lt"/>
                <a:ea typeface="+mn-ea"/>
                <a:cs typeface="+mn-cs"/>
              </a:rPr>
              <a:t>organised</a:t>
            </a:r>
            <a:r>
              <a:rPr lang="en-US" sz="1200" b="1" kern="1200" dirty="0" smtClean="0">
                <a:solidFill>
                  <a:schemeClr val="tx1"/>
                </a:solidFill>
                <a:effectLst/>
                <a:latin typeface="+mn-lt"/>
                <a:ea typeface="+mn-ea"/>
                <a:cs typeface="+mn-cs"/>
              </a:rPr>
              <a:t> themselves to fight for the rights of particular groups or a cause </a:t>
            </a:r>
            <a:r>
              <a:rPr lang="en-US" sz="1200" b="1" kern="1200" dirty="0" err="1" smtClean="0">
                <a:solidFill>
                  <a:schemeClr val="tx1"/>
                </a:solidFill>
                <a:effectLst/>
                <a:latin typeface="+mn-lt"/>
                <a:ea typeface="+mn-ea"/>
                <a:cs typeface="+mn-cs"/>
              </a:rPr>
              <a:t>eg</a:t>
            </a:r>
            <a:r>
              <a:rPr lang="en-US" sz="1200" b="1" kern="1200" dirty="0" smtClean="0">
                <a:solidFill>
                  <a:schemeClr val="tx1"/>
                </a:solidFill>
                <a:effectLst/>
                <a:latin typeface="+mn-lt"/>
                <a:ea typeface="+mn-ea"/>
                <a:cs typeface="+mn-cs"/>
              </a:rPr>
              <a:t> gay rights.</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Perhaps then there is a wider application of Bradley’s work in the context of citizenship education.</a:t>
            </a:r>
            <a:endParaRPr lang="en-GB" sz="1200" b="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C8FF75C-4966-9541-A5E9-1F91F80DDB0A}" type="slidenum">
              <a:rPr lang="en-US" smtClean="0"/>
              <a:t>7</a:t>
            </a:fld>
            <a:endParaRPr lang="en-US"/>
          </a:p>
        </p:txBody>
      </p:sp>
    </p:spTree>
    <p:extLst>
      <p:ext uri="{BB962C8B-B14F-4D97-AF65-F5344CB8AC3E}">
        <p14:creationId xmlns:p14="http://schemas.microsoft.com/office/powerpoint/2010/main" val="570586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So what is the Role of Citizenship in identity education?</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Each jurisdiction (England, Ireland, Northern Ireland, Wales and Scotland) has a distinct approach to citizenship education in their national </a:t>
            </a:r>
            <a:r>
              <a:rPr lang="en-US" sz="1200" b="1" kern="1200" dirty="0" smtClean="0">
                <a:solidFill>
                  <a:schemeClr val="tx1"/>
                </a:solidFill>
                <a:effectLst/>
                <a:latin typeface="+mn-lt"/>
                <a:ea typeface="+mn-ea"/>
                <a:cs typeface="+mn-cs"/>
              </a:rPr>
              <a:t>curriculum, </a:t>
            </a:r>
            <a:r>
              <a:rPr lang="en-US" sz="1200" b="1" kern="1200" dirty="0" smtClean="0">
                <a:solidFill>
                  <a:schemeClr val="tx1"/>
                </a:solidFill>
                <a:effectLst/>
                <a:latin typeface="+mn-lt"/>
                <a:ea typeface="+mn-ea"/>
                <a:cs typeface="+mn-cs"/>
              </a:rPr>
              <a:t>but all include something explicit on identity at an individual and social level albeit using different language. </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As important as learning about identity (knowledge and understanding) is that each curriculum encourages learning how to operate in the political community, and developing skills to participate in society and democracy as active citizens. So in this sense, citizenship education has a dual and direct role in developing young people’s ‘political’ or ‘politicized identities’.</a:t>
            </a:r>
            <a:endParaRPr lang="en-GB"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C8FF75C-4966-9541-A5E9-1F91F80DDB0A}" type="slidenum">
              <a:rPr lang="en-US" smtClean="0"/>
              <a:t>8</a:t>
            </a:fld>
            <a:endParaRPr lang="en-US"/>
          </a:p>
        </p:txBody>
      </p:sp>
    </p:spTree>
    <p:extLst>
      <p:ext uri="{BB962C8B-B14F-4D97-AF65-F5344CB8AC3E}">
        <p14:creationId xmlns:p14="http://schemas.microsoft.com/office/powerpoint/2010/main" val="3899866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Some</a:t>
            </a:r>
            <a:r>
              <a:rPr lang="en-US" sz="1200" b="1" kern="1200" baseline="0" dirty="0" smtClean="0">
                <a:solidFill>
                  <a:schemeClr val="tx1"/>
                </a:solidFill>
                <a:effectLst/>
                <a:latin typeface="+mn-lt"/>
                <a:ea typeface="+mn-ea"/>
                <a:cs typeface="+mn-cs"/>
              </a:rPr>
              <a:t> c</a:t>
            </a:r>
            <a:r>
              <a:rPr lang="en-US" sz="1200" b="1" kern="1200" dirty="0" smtClean="0">
                <a:solidFill>
                  <a:schemeClr val="tx1"/>
                </a:solidFill>
                <a:effectLst/>
                <a:latin typeface="+mn-lt"/>
                <a:ea typeface="+mn-ea"/>
                <a:cs typeface="+mn-cs"/>
              </a:rPr>
              <a:t>hallenges </a:t>
            </a:r>
            <a:r>
              <a:rPr lang="en-US" sz="1200" b="1" kern="1200" dirty="0" smtClean="0">
                <a:solidFill>
                  <a:schemeClr val="tx1"/>
                </a:solidFill>
                <a:effectLst/>
                <a:latin typeface="+mn-lt"/>
                <a:ea typeface="+mn-ea"/>
                <a:cs typeface="+mn-cs"/>
              </a:rPr>
              <a:t>for citizenship</a:t>
            </a:r>
            <a:endParaRPr lang="en-GB" sz="10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0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Some years ago (and before my</a:t>
            </a:r>
            <a:r>
              <a:rPr lang="en-US" sz="1200" b="1" kern="1200" baseline="0" dirty="0" smtClean="0">
                <a:solidFill>
                  <a:schemeClr val="tx1"/>
                </a:solidFill>
                <a:effectLst/>
                <a:latin typeface="+mn-lt"/>
                <a:ea typeface="+mn-ea"/>
                <a:cs typeface="+mn-cs"/>
              </a:rPr>
              <a:t> time)</a:t>
            </a:r>
            <a:r>
              <a:rPr lang="en-US" sz="1200" b="1" kern="1200" dirty="0" smtClean="0">
                <a:solidFill>
                  <a:schemeClr val="tx1"/>
                </a:solidFill>
                <a:effectLst/>
                <a:latin typeface="+mn-lt"/>
                <a:ea typeface="+mn-ea"/>
                <a:cs typeface="+mn-cs"/>
              </a:rPr>
              <a:t> ACT commissioned a review of teaching resources on identity and diversity and </a:t>
            </a:r>
            <a:r>
              <a:rPr lang="en-US" sz="1200" b="1" kern="1200" dirty="0" smtClean="0">
                <a:solidFill>
                  <a:schemeClr val="tx1"/>
                </a:solidFill>
                <a:effectLst/>
                <a:latin typeface="+mn-lt"/>
                <a:ea typeface="+mn-ea"/>
                <a:cs typeface="+mn-cs"/>
              </a:rPr>
              <a:t>it is </a:t>
            </a:r>
            <a:r>
              <a:rPr lang="en-US" sz="1200" b="1" kern="1200" dirty="0" smtClean="0">
                <a:solidFill>
                  <a:schemeClr val="tx1"/>
                </a:solidFill>
                <a:effectLst/>
                <a:latin typeface="+mn-lt"/>
                <a:ea typeface="+mn-ea"/>
                <a:cs typeface="+mn-cs"/>
              </a:rPr>
              <a:t>a bit out of </a:t>
            </a:r>
            <a:r>
              <a:rPr lang="en-US" sz="1200" b="1" kern="1200" dirty="0" smtClean="0">
                <a:solidFill>
                  <a:schemeClr val="tx1"/>
                </a:solidFill>
                <a:effectLst/>
                <a:latin typeface="+mn-lt"/>
                <a:ea typeface="+mn-ea"/>
                <a:cs typeface="+mn-cs"/>
              </a:rPr>
              <a:t>date now but </a:t>
            </a:r>
            <a:r>
              <a:rPr lang="en-US" sz="1200" b="1" kern="1200" dirty="0" smtClean="0">
                <a:solidFill>
                  <a:schemeClr val="tx1"/>
                </a:solidFill>
                <a:effectLst/>
                <a:latin typeface="+mn-lt"/>
                <a:ea typeface="+mn-ea"/>
                <a:cs typeface="+mn-cs"/>
              </a:rPr>
              <a:t>I think it raises some useful issues and challenges for citizenship teaching that relate to both Parekh and Bradley’s work.</a:t>
            </a:r>
            <a:endParaRPr lang="en-GB" sz="10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These include:</a:t>
            </a:r>
            <a:endParaRPr lang="en-GB" sz="1000" b="1" kern="1200" dirty="0" smtClean="0">
              <a:solidFill>
                <a:schemeClr val="tx1"/>
              </a:solidFill>
              <a:effectLst/>
              <a:latin typeface="+mn-lt"/>
              <a:ea typeface="+mn-ea"/>
              <a:cs typeface="+mn-cs"/>
            </a:endParaRPr>
          </a:p>
          <a:p>
            <a:pPr marL="171450" lvl="0" indent="-171450">
              <a:buFont typeface="Arial"/>
              <a:buChar char="•"/>
            </a:pPr>
            <a:r>
              <a:rPr lang="en-US" sz="1200" b="1" kern="1200" dirty="0" smtClean="0">
                <a:solidFill>
                  <a:schemeClr val="tx1"/>
                </a:solidFill>
                <a:effectLst/>
                <a:latin typeface="+mn-lt"/>
                <a:ea typeface="+mn-ea"/>
                <a:cs typeface="+mn-cs"/>
              </a:rPr>
              <a:t>The need to get beyond the personal and help learners conceptualize identity at a social and human level and to understand the multiple and complex nature of identities and how this affects our view of the world and our actions</a:t>
            </a:r>
          </a:p>
          <a:p>
            <a:pPr marL="0" lvl="0" indent="0">
              <a:buFont typeface="Arial"/>
              <a:buNone/>
            </a:pPr>
            <a:endParaRPr lang="en-GB" sz="1000" b="1" kern="1200" dirty="0" smtClean="0">
              <a:solidFill>
                <a:schemeClr val="tx1"/>
              </a:solidFill>
              <a:effectLst/>
              <a:latin typeface="+mn-lt"/>
              <a:ea typeface="+mn-ea"/>
              <a:cs typeface="+mn-cs"/>
            </a:endParaRPr>
          </a:p>
          <a:p>
            <a:pPr marL="171450" lvl="0" indent="-171450">
              <a:buFont typeface="Arial"/>
              <a:buChar char="•"/>
            </a:pPr>
            <a:r>
              <a:rPr lang="en-US" sz="1200" b="1" kern="1200" dirty="0" smtClean="0">
                <a:solidFill>
                  <a:schemeClr val="tx1"/>
                </a:solidFill>
                <a:effectLst/>
                <a:latin typeface="+mn-lt"/>
                <a:ea typeface="+mn-ea"/>
                <a:cs typeface="+mn-cs"/>
              </a:rPr>
              <a:t>Ensure there is space to learn about and discuss the difficult stuff and explore the deeper identity based questions e.g.</a:t>
            </a:r>
            <a:endParaRPr lang="en-GB" sz="1000" b="1" kern="1200" dirty="0" smtClean="0">
              <a:solidFill>
                <a:schemeClr val="tx1"/>
              </a:solidFill>
              <a:effectLst/>
              <a:latin typeface="+mn-lt"/>
              <a:ea typeface="+mn-ea"/>
              <a:cs typeface="+mn-cs"/>
            </a:endParaRPr>
          </a:p>
          <a:p>
            <a:pPr lvl="1"/>
            <a:r>
              <a:rPr lang="en-US" sz="1200" b="1" kern="1200" dirty="0" smtClean="0">
                <a:solidFill>
                  <a:schemeClr val="tx1"/>
                </a:solidFill>
                <a:effectLst/>
                <a:latin typeface="+mn-lt"/>
                <a:ea typeface="+mn-ea"/>
                <a:cs typeface="+mn-cs"/>
              </a:rPr>
              <a:t>Why do some people feel excluded and marginalized or that they are treated as second rate citizens? </a:t>
            </a:r>
            <a:endParaRPr lang="en-GB" sz="1000" b="1" kern="1200" dirty="0" smtClean="0">
              <a:solidFill>
                <a:schemeClr val="tx1"/>
              </a:solidFill>
              <a:effectLst/>
              <a:latin typeface="+mn-lt"/>
              <a:ea typeface="+mn-ea"/>
              <a:cs typeface="+mn-cs"/>
            </a:endParaRPr>
          </a:p>
          <a:p>
            <a:pPr lvl="1"/>
            <a:r>
              <a:rPr lang="en-US" sz="1200" b="1" kern="1200" dirty="0" smtClean="0">
                <a:solidFill>
                  <a:schemeClr val="tx1"/>
                </a:solidFill>
                <a:effectLst/>
                <a:latin typeface="+mn-lt"/>
                <a:ea typeface="+mn-ea"/>
                <a:cs typeface="+mn-cs"/>
              </a:rPr>
              <a:t>Where does national identity come from? </a:t>
            </a:r>
            <a:endParaRPr lang="en-US" sz="1200" b="1" kern="1200" dirty="0" smtClean="0">
              <a:solidFill>
                <a:schemeClr val="tx1"/>
              </a:solidFill>
              <a:effectLst/>
              <a:latin typeface="+mn-lt"/>
              <a:ea typeface="+mn-ea"/>
              <a:cs typeface="+mn-cs"/>
            </a:endParaRPr>
          </a:p>
          <a:p>
            <a:pPr lvl="1"/>
            <a:r>
              <a:rPr lang="en-US" sz="1200" b="1" kern="1200" dirty="0" smtClean="0">
                <a:solidFill>
                  <a:schemeClr val="tx1"/>
                </a:solidFill>
                <a:effectLst/>
                <a:latin typeface="+mn-lt"/>
                <a:ea typeface="+mn-ea"/>
                <a:cs typeface="+mn-cs"/>
              </a:rPr>
              <a:t>Does </a:t>
            </a:r>
            <a:r>
              <a:rPr lang="en-US" sz="1200" b="1" kern="1200" dirty="0" smtClean="0">
                <a:solidFill>
                  <a:schemeClr val="tx1"/>
                </a:solidFill>
                <a:effectLst/>
                <a:latin typeface="+mn-lt"/>
                <a:ea typeface="+mn-ea"/>
                <a:cs typeface="+mn-cs"/>
              </a:rPr>
              <a:t>it matter if some people have a negative view of their country? </a:t>
            </a:r>
            <a:endParaRPr lang="en-GB" sz="1000" b="1" kern="1200" dirty="0" smtClean="0">
              <a:solidFill>
                <a:schemeClr val="tx1"/>
              </a:solidFill>
              <a:effectLst/>
              <a:latin typeface="+mn-lt"/>
              <a:ea typeface="+mn-ea"/>
              <a:cs typeface="+mn-cs"/>
            </a:endParaRPr>
          </a:p>
          <a:p>
            <a:pPr lvl="1"/>
            <a:r>
              <a:rPr lang="en-US" sz="1200" b="1" kern="1200" dirty="0" smtClean="0">
                <a:solidFill>
                  <a:schemeClr val="tx1"/>
                </a:solidFill>
                <a:effectLst/>
                <a:latin typeface="+mn-lt"/>
                <a:ea typeface="+mn-ea"/>
                <a:cs typeface="+mn-cs"/>
              </a:rPr>
              <a:t>Why do some people feel patriotic and others do not? </a:t>
            </a:r>
            <a:endParaRPr lang="en-GB" sz="1000" b="1" kern="1200" dirty="0" smtClean="0">
              <a:solidFill>
                <a:schemeClr val="tx1"/>
              </a:solidFill>
              <a:effectLst/>
              <a:latin typeface="+mn-lt"/>
              <a:ea typeface="+mn-ea"/>
              <a:cs typeface="+mn-cs"/>
            </a:endParaRPr>
          </a:p>
          <a:p>
            <a:pPr lvl="1"/>
            <a:r>
              <a:rPr lang="en-US" sz="1200" b="1" kern="1200" dirty="0" smtClean="0">
                <a:solidFill>
                  <a:schemeClr val="tx1"/>
                </a:solidFill>
                <a:effectLst/>
                <a:latin typeface="+mn-lt"/>
                <a:ea typeface="+mn-ea"/>
                <a:cs typeface="+mn-cs"/>
              </a:rPr>
              <a:t>Should the government promote a particular kind of ‘national’ identity? </a:t>
            </a:r>
          </a:p>
          <a:p>
            <a:pPr lvl="1"/>
            <a:endParaRPr lang="en-GB" sz="1000" b="1" kern="1200" dirty="0" smtClean="0">
              <a:solidFill>
                <a:schemeClr val="tx1"/>
              </a:solidFill>
              <a:effectLst/>
              <a:latin typeface="+mn-lt"/>
              <a:ea typeface="+mn-ea"/>
              <a:cs typeface="+mn-cs"/>
            </a:endParaRPr>
          </a:p>
          <a:p>
            <a:pPr marL="171450" lvl="0" indent="-171450">
              <a:buFont typeface="Arial"/>
              <a:buChar char="•"/>
            </a:pPr>
            <a:r>
              <a:rPr lang="en-US" sz="1200" b="1" kern="1200" dirty="0" smtClean="0">
                <a:solidFill>
                  <a:schemeClr val="tx1"/>
                </a:solidFill>
                <a:effectLst/>
                <a:latin typeface="+mn-lt"/>
                <a:ea typeface="+mn-ea"/>
                <a:cs typeface="+mn-cs"/>
              </a:rPr>
              <a:t>And finally, I think a challenge for citizenship education is to provide space to help young people experience belonging to and participating in a political community and that it is worth being involved in democracy even when this means learning to solve difficult problems, to negotiate and compromise and that not everyone gets what they want.</a:t>
            </a:r>
            <a:endParaRPr lang="en-GB" sz="10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0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So.</a:t>
            </a:r>
            <a:endParaRPr lang="en-GB" sz="10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Do you like Parekh </a:t>
            </a:r>
            <a:r>
              <a:rPr lang="en-US" sz="1200" b="1" kern="1200" dirty="0" err="1" smtClean="0">
                <a:solidFill>
                  <a:schemeClr val="tx1"/>
                </a:solidFill>
                <a:effectLst/>
                <a:latin typeface="+mn-lt"/>
                <a:ea typeface="+mn-ea"/>
                <a:cs typeface="+mn-cs"/>
              </a:rPr>
              <a:t>conceptualisation</a:t>
            </a:r>
            <a:r>
              <a:rPr lang="en-US" sz="1200" b="1" kern="1200" dirty="0" smtClean="0">
                <a:solidFill>
                  <a:schemeClr val="tx1"/>
                </a:solidFill>
                <a:effectLst/>
                <a:latin typeface="+mn-lt"/>
                <a:ea typeface="+mn-ea"/>
                <a:cs typeface="+mn-cs"/>
              </a:rPr>
              <a:t> of personal, social and human identity?</a:t>
            </a:r>
            <a:endParaRPr lang="en-GB" sz="10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Does Bradley’s approach to passive, active and politicized identity help explain the role of citizenship in identity education?</a:t>
            </a:r>
            <a:endParaRPr lang="en-GB" sz="10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And what are the challenges for you?</a:t>
            </a:r>
            <a:endParaRPr lang="en-GB" sz="10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GB" sz="10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There is plenty to talk about I think.</a:t>
            </a:r>
            <a:endParaRPr lang="en-GB" sz="1000" b="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C8FF75C-4966-9541-A5E9-1F91F80DDB0A}" type="slidenum">
              <a:rPr lang="en-US" smtClean="0"/>
              <a:t>9</a:t>
            </a:fld>
            <a:endParaRPr lang="en-US"/>
          </a:p>
        </p:txBody>
      </p:sp>
    </p:spTree>
    <p:extLst>
      <p:ext uri="{BB962C8B-B14F-4D97-AF65-F5344CB8AC3E}">
        <p14:creationId xmlns:p14="http://schemas.microsoft.com/office/powerpoint/2010/main" val="1748167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9EAE596-A1E4-4E1B-8EFA-13B2CB5901E5}" type="datetimeFigureOut">
              <a:rPr lang="en-US"/>
              <a:pPr>
                <a:defRPr/>
              </a:pPr>
              <a:t>10/12/2013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379D26-2545-4E2D-82E7-42A59CF1D1C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D947FF-024E-46BE-B5D3-96971DC1C0DA}" type="datetimeFigureOut">
              <a:rPr lang="en-US"/>
              <a:pPr>
                <a:defRPr/>
              </a:pPr>
              <a:t>10/12/2013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AD5316-70AB-4F7A-A307-7EE3284F991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11B6220-9922-4828-9E6B-5A139651ABEE}" type="datetimeFigureOut">
              <a:rPr lang="en-US"/>
              <a:pPr>
                <a:defRPr/>
              </a:pPr>
              <a:t>10/12/2013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768011-378F-42D1-B50F-F1D86224ABD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7528E4-CEB9-4CB8-85D7-8EE0400FE123}" type="datetimeFigureOut">
              <a:rPr lang="en-US"/>
              <a:pPr>
                <a:defRPr/>
              </a:pPr>
              <a:t>10/12/2013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0196ED-547D-4B03-8803-6305AB1BE68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22DFB4A-B322-4DC7-95A5-413AAB818C97}" type="datetimeFigureOut">
              <a:rPr lang="en-US"/>
              <a:pPr>
                <a:defRPr/>
              </a:pPr>
              <a:t>10/12/2013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2F7BAA-AB60-4708-8D19-70755716D75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C34F73C-B0DC-4599-A0BD-9A587EDE8825}" type="datetimeFigureOut">
              <a:rPr lang="en-US"/>
              <a:pPr>
                <a:defRPr/>
              </a:pPr>
              <a:t>10/12/2013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D67096-4CB8-44A6-8B2E-472CA5D7E8A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9F7FD6-80FC-45AC-942A-FDAD7018ABDC}" type="datetimeFigureOut">
              <a:rPr lang="en-US"/>
              <a:pPr>
                <a:defRPr/>
              </a:pPr>
              <a:t>10/12/2013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8939DF9-E057-4E60-AAC1-0B733460956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5647626-6C85-4EF0-9C1F-0E5B91889D06}" type="datetimeFigureOut">
              <a:rPr lang="en-US"/>
              <a:pPr>
                <a:defRPr/>
              </a:pPr>
              <a:t>10/12/2013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1B27F1E-146B-4421-AA63-978EFA4C7F2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8FC79F-B57D-4224-8C61-F4DA208D1DCF}" type="datetimeFigureOut">
              <a:rPr lang="en-US"/>
              <a:pPr>
                <a:defRPr/>
              </a:pPr>
              <a:t>10/12/2013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B6A555F-3DD9-4B50-8879-F108B57D7C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9556B12-BAD9-46CA-9601-01514D428AB0}" type="datetimeFigureOut">
              <a:rPr lang="en-US"/>
              <a:pPr>
                <a:defRPr/>
              </a:pPr>
              <a:t>10/12/2013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455DE7B-F611-4C7D-8FAD-DFC4D8E45D9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0E61CC-6207-4A80-A20C-5DBDCE3B6233}" type="datetimeFigureOut">
              <a:rPr lang="en-US"/>
              <a:pPr>
                <a:defRPr/>
              </a:pPr>
              <a:t>10/12/2013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ADB6D9-034D-406F-B576-96C035B08C1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E8F27D4-4CCB-46AE-AB57-679B0A5B5FA3}" type="datetimeFigureOut">
              <a:rPr lang="en-US"/>
              <a:pPr>
                <a:defRPr/>
              </a:pPr>
              <a:t>10/12/2013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0C9317D-8F9E-4E88-9ED0-63906CF80CD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1395413"/>
            <a:ext cx="7772400" cy="1470025"/>
          </a:xfrm>
        </p:spPr>
        <p:txBody>
          <a:bodyPr/>
          <a:lstStyle/>
          <a:p>
            <a:endParaRPr lang="en-US" dirty="0" smtClean="0"/>
          </a:p>
        </p:txBody>
      </p:sp>
      <p:sp>
        <p:nvSpPr>
          <p:cNvPr id="3" name="Subtitle 2"/>
          <p:cNvSpPr>
            <a:spLocks noGrp="1"/>
          </p:cNvSpPr>
          <p:nvPr>
            <p:ph type="subTitle" idx="1"/>
          </p:nvPr>
        </p:nvSpPr>
        <p:spPr>
          <a:xfrm>
            <a:off x="1371600" y="2796430"/>
            <a:ext cx="6400800" cy="1752600"/>
          </a:xfrm>
        </p:spPr>
        <p:txBody>
          <a:bodyPr rtlCol="0">
            <a:normAutofit fontScale="70000" lnSpcReduction="20000"/>
          </a:bodyPr>
          <a:lstStyle/>
          <a:p>
            <a:pPr fontAlgn="auto">
              <a:spcAft>
                <a:spcPts val="0"/>
              </a:spcAft>
              <a:buFont typeface="Arial"/>
              <a:buNone/>
              <a:defRPr/>
            </a:pPr>
            <a:r>
              <a:rPr lang="en-US" sz="5200" b="1" dirty="0" smtClean="0"/>
              <a:t>Citizenship &amp; Identities: </a:t>
            </a:r>
          </a:p>
          <a:p>
            <a:pPr fontAlgn="auto">
              <a:spcAft>
                <a:spcPts val="0"/>
              </a:spcAft>
              <a:buFont typeface="Arial"/>
              <a:buNone/>
              <a:defRPr/>
            </a:pPr>
            <a:r>
              <a:rPr lang="en-US" sz="5200" b="1" dirty="0" smtClean="0"/>
              <a:t>political identity</a:t>
            </a:r>
          </a:p>
          <a:p>
            <a:pPr fontAlgn="auto">
              <a:spcAft>
                <a:spcPts val="0"/>
              </a:spcAft>
              <a:buFont typeface="Arial"/>
              <a:buNone/>
              <a:defRPr/>
            </a:pPr>
            <a:r>
              <a:rPr lang="en-US" dirty="0" smtClean="0"/>
              <a:t>14</a:t>
            </a:r>
            <a:r>
              <a:rPr lang="en-US" baseline="30000" dirty="0" smtClean="0"/>
              <a:t>th</a:t>
            </a:r>
            <a:r>
              <a:rPr lang="en-US" dirty="0" smtClean="0"/>
              <a:t> Five Nations Network Conference</a:t>
            </a:r>
          </a:p>
          <a:p>
            <a:pPr fontAlgn="auto">
              <a:spcAft>
                <a:spcPts val="0"/>
              </a:spcAft>
              <a:buFont typeface="Arial"/>
              <a:buNone/>
              <a:defRPr/>
            </a:pPr>
            <a:r>
              <a:rPr lang="en-US" dirty="0" smtClean="0"/>
              <a:t>Supported by</a:t>
            </a:r>
          </a:p>
          <a:p>
            <a:pPr fontAlgn="auto">
              <a:spcAft>
                <a:spcPts val="0"/>
              </a:spcAft>
              <a:buFont typeface="Arial"/>
              <a:buNone/>
              <a:defRPr/>
            </a:pPr>
            <a:endParaRPr lang="en-US" dirty="0"/>
          </a:p>
        </p:txBody>
      </p:sp>
      <p:pic>
        <p:nvPicPr>
          <p:cNvPr id="13316" name="Picture 4"/>
          <p:cNvPicPr>
            <a:picLocks noChangeAspect="1"/>
          </p:cNvPicPr>
          <p:nvPr/>
        </p:nvPicPr>
        <p:blipFill>
          <a:blip r:embed="rId2"/>
          <a:srcRect/>
          <a:stretch>
            <a:fillRect/>
          </a:stretch>
        </p:blipFill>
        <p:spPr bwMode="auto">
          <a:xfrm>
            <a:off x="2963075" y="4914007"/>
            <a:ext cx="3143250" cy="1142048"/>
          </a:xfrm>
          <a:prstGeom prst="rect">
            <a:avLst/>
          </a:prstGeom>
          <a:noFill/>
          <a:ln w="9525">
            <a:noFill/>
            <a:miter lim="800000"/>
            <a:headEnd/>
            <a:tailEnd/>
          </a:ln>
        </p:spPr>
      </p:pic>
      <p:pic>
        <p:nvPicPr>
          <p:cNvPr id="13321" name="Picture 9" descr="5 Nations Network Logo - medium size"/>
          <p:cNvPicPr>
            <a:picLocks noChangeAspect="1" noChangeArrowheads="1"/>
          </p:cNvPicPr>
          <p:nvPr/>
        </p:nvPicPr>
        <p:blipFill>
          <a:blip r:embed="rId3"/>
          <a:srcRect/>
          <a:stretch>
            <a:fillRect/>
          </a:stretch>
        </p:blipFill>
        <p:spPr bwMode="auto">
          <a:xfrm>
            <a:off x="781050" y="842963"/>
            <a:ext cx="7562850" cy="1257300"/>
          </a:xfrm>
          <a:prstGeom prst="rect">
            <a:avLst/>
          </a:prstGeom>
          <a:noFill/>
        </p:spPr>
      </p:pic>
      <p:pic>
        <p:nvPicPr>
          <p:cNvPr id="6" name="Picture 5" descr="http://t3.gstatic.com/images?q=tbn:ANd9GcS9e_3hvNIv5-skz4L7F7qyyzQD5fMI3QBjAWrwQAy4vsR7GaMy"/>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76740" y="5400136"/>
            <a:ext cx="1842763" cy="1340574"/>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rtlCol="0">
            <a:normAutofit/>
          </a:bodyPr>
          <a:lstStyle/>
          <a:p>
            <a:pPr marL="0" indent="0" algn="ctr" fontAlgn="auto">
              <a:spcAft>
                <a:spcPts val="0"/>
              </a:spcAft>
              <a:buFont typeface="Arial"/>
              <a:buNone/>
              <a:defRPr/>
            </a:pPr>
            <a:endParaRPr lang="en-US" b="1" dirty="0" smtClean="0"/>
          </a:p>
          <a:p>
            <a:pPr marL="0" indent="0" algn="ctr" fontAlgn="auto">
              <a:spcAft>
                <a:spcPts val="0"/>
              </a:spcAft>
              <a:buFont typeface="Arial"/>
              <a:buNone/>
              <a:defRPr/>
            </a:pPr>
            <a:r>
              <a:rPr lang="en-US" b="1" dirty="0" smtClean="0"/>
              <a:t>Liz Moorse &amp; </a:t>
            </a:r>
            <a:r>
              <a:rPr lang="en-US" b="1" dirty="0" err="1" smtClean="0"/>
              <a:t>Deepa</a:t>
            </a:r>
            <a:r>
              <a:rPr lang="en-US" b="1" dirty="0" smtClean="0"/>
              <a:t> Shah </a:t>
            </a:r>
          </a:p>
          <a:p>
            <a:pPr marL="0" indent="0" algn="ctr" fontAlgn="auto">
              <a:spcAft>
                <a:spcPts val="0"/>
              </a:spcAft>
              <a:buFont typeface="Arial"/>
              <a:buNone/>
              <a:defRPr/>
            </a:pPr>
            <a:r>
              <a:rPr lang="en-US" b="1" dirty="0" smtClean="0"/>
              <a:t>Association for Citizenship Teaching (ACT)</a:t>
            </a:r>
          </a:p>
          <a:p>
            <a:pPr marL="0" indent="0" algn="ctr" fontAlgn="auto">
              <a:spcAft>
                <a:spcPts val="0"/>
              </a:spcAft>
              <a:buFont typeface="Arial"/>
              <a:buNone/>
              <a:defRPr/>
            </a:pPr>
            <a:endParaRPr lang="en-US" dirty="0" smtClean="0"/>
          </a:p>
          <a:p>
            <a:pPr marL="0" indent="0" algn="ctr" fontAlgn="auto">
              <a:spcAft>
                <a:spcPts val="0"/>
              </a:spcAft>
              <a:buFont typeface="Arial"/>
              <a:buNone/>
              <a:defRPr/>
            </a:pPr>
            <a:r>
              <a:rPr lang="en-US" dirty="0" smtClean="0"/>
              <a:t>Welcome and orientation</a:t>
            </a:r>
          </a:p>
          <a:p>
            <a:pPr marL="0" indent="0" algn="ctr" fontAlgn="auto">
              <a:spcAft>
                <a:spcPts val="0"/>
              </a:spcAft>
              <a:buFont typeface="Arial"/>
              <a:buNone/>
              <a:defRPr/>
            </a:pPr>
            <a:endParaRPr lang="en-US" dirty="0" smtClean="0"/>
          </a:p>
          <a:p>
            <a:pPr marL="0" indent="0" algn="ctr" fontAlgn="auto">
              <a:spcAft>
                <a:spcPts val="0"/>
              </a:spcAft>
              <a:buFont typeface="Arial"/>
              <a:buNone/>
              <a:defRPr/>
            </a:pPr>
            <a:r>
              <a:rPr lang="en-US" sz="2400" dirty="0" smtClean="0"/>
              <a:t>Twitter conference </a:t>
            </a:r>
            <a:r>
              <a:rPr lang="en-US" sz="2400" dirty="0" err="1" smtClean="0"/>
              <a:t>hashtag</a:t>
            </a:r>
            <a:r>
              <a:rPr lang="en-US" sz="2400" dirty="0" smtClean="0"/>
              <a:t>: </a:t>
            </a:r>
            <a:r>
              <a:rPr lang="en-US" sz="2400" strike="sngStrike" dirty="0" smtClean="0"/>
              <a:t>#</a:t>
            </a:r>
            <a:r>
              <a:rPr lang="en-US" sz="2400" dirty="0" smtClean="0"/>
              <a:t>5NN</a:t>
            </a:r>
            <a:endParaRPr lang="en-US" sz="2400" dirty="0"/>
          </a:p>
        </p:txBody>
      </p:sp>
      <p:pic>
        <p:nvPicPr>
          <p:cNvPr id="14339" name="Picture 3"/>
          <p:cNvPicPr>
            <a:picLocks noChangeAspect="1" noChangeArrowheads="1"/>
          </p:cNvPicPr>
          <p:nvPr/>
        </p:nvPicPr>
        <p:blipFill>
          <a:blip r:embed="rId3"/>
          <a:srcRect/>
          <a:stretch>
            <a:fillRect/>
          </a:stretch>
        </p:blipFill>
        <p:spPr bwMode="auto">
          <a:xfrm>
            <a:off x="2622550" y="714375"/>
            <a:ext cx="4267200" cy="70326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rtlCol="0">
            <a:normAutofit fontScale="70000" lnSpcReduction="20000"/>
          </a:bodyPr>
          <a:lstStyle/>
          <a:p>
            <a:pPr marL="0" indent="0" fontAlgn="auto">
              <a:spcAft>
                <a:spcPts val="0"/>
              </a:spcAft>
              <a:buFont typeface="Arial"/>
              <a:buNone/>
              <a:defRPr/>
            </a:pPr>
            <a:r>
              <a:rPr lang="en-US" b="1" dirty="0" smtClean="0"/>
              <a:t>Conference aims</a:t>
            </a:r>
          </a:p>
          <a:p>
            <a:pPr lvl="0"/>
            <a:r>
              <a:rPr lang="en-GB" dirty="0"/>
              <a:t>bring together from across the five nations policy makers, practitioners and other stakeholders with an interest in citizenship and values education</a:t>
            </a:r>
          </a:p>
          <a:p>
            <a:pPr lvl="0"/>
            <a:r>
              <a:rPr lang="en-GB" dirty="0"/>
              <a:t>discuss and debate citizenship and identities and explore questions about political identity in depth</a:t>
            </a:r>
          </a:p>
          <a:p>
            <a:pPr lvl="0"/>
            <a:r>
              <a:rPr lang="en-GB" dirty="0"/>
              <a:t>encourage new thinking and learning about citizenship and identities and promote dialogue across country partnerships</a:t>
            </a:r>
          </a:p>
          <a:p>
            <a:pPr lvl="0"/>
            <a:r>
              <a:rPr lang="en-GB" dirty="0"/>
              <a:t>explore the use of different pedagogies including digital technologies as effective teaching tools for teaching citizenship and identities </a:t>
            </a:r>
          </a:p>
          <a:p>
            <a:r>
              <a:rPr lang="en-GB" dirty="0"/>
              <a:t>reflect on the Five Nations Network and its future development </a:t>
            </a:r>
            <a:endParaRPr lang="en-US" dirty="0"/>
          </a:p>
        </p:txBody>
      </p:sp>
      <p:pic>
        <p:nvPicPr>
          <p:cNvPr id="15363" name="Picture 3"/>
          <p:cNvPicPr>
            <a:picLocks noChangeAspect="1" noChangeArrowheads="1"/>
          </p:cNvPicPr>
          <p:nvPr/>
        </p:nvPicPr>
        <p:blipFill>
          <a:blip r:embed="rId3"/>
          <a:srcRect/>
          <a:stretch>
            <a:fillRect/>
          </a:stretch>
        </p:blipFill>
        <p:spPr bwMode="auto">
          <a:xfrm>
            <a:off x="2622550" y="714375"/>
            <a:ext cx="4267200" cy="70326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Citizenship and Identities: </a:t>
            </a:r>
            <a:br>
              <a:rPr lang="en-US" dirty="0" smtClean="0"/>
            </a:br>
            <a:r>
              <a:rPr lang="en-US" dirty="0" smtClean="0"/>
              <a:t>Political </a:t>
            </a:r>
            <a:r>
              <a:rPr lang="en-US" dirty="0"/>
              <a:t>I</a:t>
            </a:r>
            <a:r>
              <a:rPr lang="en-US" dirty="0" smtClean="0"/>
              <a:t>dentity</a:t>
            </a:r>
            <a:endParaRPr lang="en-US" dirty="0"/>
          </a:p>
        </p:txBody>
      </p:sp>
      <p:sp>
        <p:nvSpPr>
          <p:cNvPr id="3" name="Content Placeholder 2"/>
          <p:cNvSpPr>
            <a:spLocks noGrp="1"/>
          </p:cNvSpPr>
          <p:nvPr>
            <p:ph idx="1"/>
          </p:nvPr>
        </p:nvSpPr>
        <p:spPr/>
        <p:txBody>
          <a:bodyPr/>
          <a:lstStyle/>
          <a:p>
            <a:r>
              <a:rPr lang="en-US" dirty="0" smtClean="0"/>
              <a:t>How can we define identities and political identity?</a:t>
            </a:r>
          </a:p>
          <a:p>
            <a:r>
              <a:rPr lang="en-US" dirty="0"/>
              <a:t>R</a:t>
            </a:r>
            <a:r>
              <a:rPr lang="en-US" dirty="0" smtClean="0"/>
              <a:t>ole of citizenship education</a:t>
            </a:r>
          </a:p>
          <a:p>
            <a:r>
              <a:rPr lang="en-US" dirty="0" smtClean="0"/>
              <a:t>Some challenges for citizenship teaching</a:t>
            </a:r>
          </a:p>
          <a:p>
            <a:endParaRPr lang="en-US" dirty="0"/>
          </a:p>
        </p:txBody>
      </p:sp>
    </p:spTree>
    <p:extLst>
      <p:ext uri="{BB962C8B-B14F-4D97-AF65-F5344CB8AC3E}">
        <p14:creationId xmlns:p14="http://schemas.microsoft.com/office/powerpoint/2010/main" val="7146765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define identities and political identity?</a:t>
            </a:r>
            <a:br>
              <a:rPr lang="en-US" dirty="0"/>
            </a:br>
            <a:endParaRPr lang="en-US" dirty="0"/>
          </a:p>
        </p:txBody>
      </p:sp>
      <p:pic>
        <p:nvPicPr>
          <p:cNvPr id="4" name="Content Placeholder 3"/>
          <p:cNvPicPr>
            <a:picLocks noGrp="1" noChangeAspect="1"/>
          </p:cNvPicPr>
          <p:nvPr>
            <p:ph idx="1"/>
          </p:nvPr>
        </p:nvPicPr>
        <p:blipFill>
          <a:blip r:embed="rId3"/>
          <a:srcRect t="12752" b="12752"/>
          <a:stretch>
            <a:fillRect/>
          </a:stretch>
        </p:blipFill>
        <p:spPr>
          <a:xfrm>
            <a:off x="457200" y="1647886"/>
            <a:ext cx="3876030" cy="2131667"/>
          </a:xfrm>
        </p:spPr>
      </p:pic>
      <p:sp>
        <p:nvSpPr>
          <p:cNvPr id="5" name="TextBox 4"/>
          <p:cNvSpPr txBox="1"/>
          <p:nvPr/>
        </p:nvSpPr>
        <p:spPr>
          <a:xfrm>
            <a:off x="4914097" y="1671627"/>
            <a:ext cx="3772703" cy="4893647"/>
          </a:xfrm>
          <a:prstGeom prst="rect">
            <a:avLst/>
          </a:prstGeom>
          <a:noFill/>
        </p:spPr>
        <p:txBody>
          <a:bodyPr wrap="square" rtlCol="0">
            <a:spAutoFit/>
          </a:bodyPr>
          <a:lstStyle/>
          <a:p>
            <a:r>
              <a:rPr lang="en-US" sz="2400" dirty="0" smtClean="0"/>
              <a:t>Defined identitie</a:t>
            </a:r>
            <a:r>
              <a:rPr lang="en-US" sz="2400" dirty="0"/>
              <a:t>s</a:t>
            </a:r>
            <a:r>
              <a:rPr lang="en-US" sz="2400" dirty="0" smtClean="0"/>
              <a:t> as: </a:t>
            </a:r>
            <a:endParaRPr lang="en-US" sz="2400" dirty="0"/>
          </a:p>
          <a:p>
            <a:pPr marL="285750" indent="-285750">
              <a:buFont typeface="Arial"/>
              <a:buChar char="•"/>
            </a:pPr>
            <a:r>
              <a:rPr lang="en-US" sz="2400" b="1" dirty="0" smtClean="0"/>
              <a:t>Personal</a:t>
            </a:r>
            <a:r>
              <a:rPr lang="en-US" sz="2400" dirty="0" smtClean="0"/>
              <a:t> – our unique and distinct characteristics</a:t>
            </a:r>
          </a:p>
          <a:p>
            <a:pPr marL="285750" indent="-285750">
              <a:buFont typeface="Arial"/>
              <a:buChar char="•"/>
            </a:pPr>
            <a:r>
              <a:rPr lang="en-US" sz="2400" b="1" dirty="0" smtClean="0"/>
              <a:t>Social</a:t>
            </a:r>
            <a:r>
              <a:rPr lang="en-US" sz="2400" dirty="0" smtClean="0"/>
              <a:t> – roles &amp; members of groups (father, sister; ethnic, religious, national </a:t>
            </a:r>
            <a:r>
              <a:rPr lang="en-US" sz="2400" dirty="0" err="1" smtClean="0"/>
              <a:t>etc</a:t>
            </a:r>
            <a:r>
              <a:rPr lang="en-US" sz="2400" dirty="0" smtClean="0"/>
              <a:t>)</a:t>
            </a:r>
          </a:p>
          <a:p>
            <a:pPr marL="285750" indent="-285750">
              <a:buFont typeface="Arial"/>
              <a:buChar char="•"/>
            </a:pPr>
            <a:r>
              <a:rPr lang="en-US" sz="2400" b="1" dirty="0" smtClean="0"/>
              <a:t>Human</a:t>
            </a:r>
            <a:r>
              <a:rPr lang="en-US" sz="2400" dirty="0" smtClean="0"/>
              <a:t> – universal; membership of the human species</a:t>
            </a:r>
          </a:p>
          <a:p>
            <a:endParaRPr lang="en-US" sz="2400" dirty="0"/>
          </a:p>
          <a:p>
            <a:r>
              <a:rPr lang="en-US" sz="2400" dirty="0" smtClean="0"/>
              <a:t>in a globalized world.</a:t>
            </a:r>
            <a:endParaRPr lang="en-US" sz="2400" dirty="0"/>
          </a:p>
        </p:txBody>
      </p:sp>
      <p:sp>
        <p:nvSpPr>
          <p:cNvPr id="6" name="TextBox 5"/>
          <p:cNvSpPr txBox="1"/>
          <p:nvPr/>
        </p:nvSpPr>
        <p:spPr>
          <a:xfrm>
            <a:off x="457200" y="4369164"/>
            <a:ext cx="3876030" cy="1477327"/>
          </a:xfrm>
          <a:prstGeom prst="rect">
            <a:avLst/>
          </a:prstGeom>
          <a:noFill/>
        </p:spPr>
        <p:txBody>
          <a:bodyPr wrap="square" rtlCol="0">
            <a:spAutoFit/>
          </a:bodyPr>
          <a:lstStyle/>
          <a:p>
            <a:r>
              <a:rPr lang="en-US" sz="2400" dirty="0"/>
              <a:t>‘A New Politics of Identity’ (2008) </a:t>
            </a:r>
            <a:endParaRPr lang="en-US" sz="2400" dirty="0" smtClean="0"/>
          </a:p>
          <a:p>
            <a:r>
              <a:rPr lang="en-US" sz="2400" dirty="0" smtClean="0"/>
              <a:t>Lord </a:t>
            </a:r>
            <a:r>
              <a:rPr lang="en-US" sz="2400" dirty="0" err="1"/>
              <a:t>Bhikhu</a:t>
            </a:r>
            <a:r>
              <a:rPr lang="en-US" sz="2400" dirty="0"/>
              <a:t> Parekh</a:t>
            </a:r>
          </a:p>
          <a:p>
            <a:endParaRPr lang="en-US" dirty="0"/>
          </a:p>
        </p:txBody>
      </p:sp>
    </p:spTree>
    <p:extLst>
      <p:ext uri="{BB962C8B-B14F-4D97-AF65-F5344CB8AC3E}">
        <p14:creationId xmlns:p14="http://schemas.microsoft.com/office/powerpoint/2010/main" val="21583970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attitudes survey 2013: political engagement</a:t>
            </a:r>
            <a:endParaRPr lang="en-US" dirty="0"/>
          </a:p>
        </p:txBody>
      </p:sp>
      <p:pic>
        <p:nvPicPr>
          <p:cNvPr id="4" name="Content Placeholder 3"/>
          <p:cNvPicPr>
            <a:picLocks noGrp="1" noChangeAspect="1"/>
          </p:cNvPicPr>
          <p:nvPr>
            <p:ph idx="1"/>
          </p:nvPr>
        </p:nvPicPr>
        <p:blipFill rotWithShape="1">
          <a:blip r:embed="rId3"/>
          <a:srcRect t="4215" b="3787"/>
          <a:stretch/>
        </p:blipFill>
        <p:spPr>
          <a:xfrm>
            <a:off x="965200" y="1752600"/>
            <a:ext cx="7200900" cy="4432300"/>
          </a:xfrm>
        </p:spPr>
      </p:pic>
    </p:spTree>
    <p:extLst>
      <p:ext uri="{BB962C8B-B14F-4D97-AF65-F5344CB8AC3E}">
        <p14:creationId xmlns:p14="http://schemas.microsoft.com/office/powerpoint/2010/main" val="67093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Identity?</a:t>
            </a:r>
            <a:endParaRPr lang="en-US" dirty="0"/>
          </a:p>
        </p:txBody>
      </p:sp>
      <p:sp>
        <p:nvSpPr>
          <p:cNvPr id="3" name="Content Placeholder 2"/>
          <p:cNvSpPr>
            <a:spLocks noGrp="1"/>
          </p:cNvSpPr>
          <p:nvPr>
            <p:ph idx="1"/>
          </p:nvPr>
        </p:nvSpPr>
        <p:spPr>
          <a:xfrm>
            <a:off x="3558666" y="1600200"/>
            <a:ext cx="5128134" cy="4525963"/>
          </a:xfrm>
        </p:spPr>
        <p:txBody>
          <a:bodyPr/>
          <a:lstStyle/>
          <a:p>
            <a:pPr marL="0" indent="0">
              <a:buNone/>
            </a:pPr>
            <a:r>
              <a:rPr lang="en-US" sz="2800" dirty="0" smtClean="0"/>
              <a:t>Three levels</a:t>
            </a:r>
          </a:p>
          <a:p>
            <a:pPr marL="0" indent="0">
              <a:buNone/>
            </a:pPr>
            <a:r>
              <a:rPr lang="en-US" sz="2800" b="1" dirty="0" smtClean="0"/>
              <a:t>Passive identities </a:t>
            </a:r>
            <a:r>
              <a:rPr lang="en-US" sz="2800" dirty="0" smtClean="0"/>
              <a:t>in the form of lived relationships (class, gender, ethnicity), but not acted on</a:t>
            </a:r>
          </a:p>
          <a:p>
            <a:pPr marL="0" indent="0">
              <a:buNone/>
            </a:pPr>
            <a:r>
              <a:rPr lang="en-US" sz="2800" b="1" dirty="0" smtClean="0"/>
              <a:t>Active</a:t>
            </a:r>
            <a:r>
              <a:rPr lang="en-US" sz="2800" dirty="0" smtClean="0"/>
              <a:t> – conscious identities that come to the fore when threatened </a:t>
            </a:r>
            <a:r>
              <a:rPr lang="en-US" sz="2800" dirty="0" err="1" smtClean="0"/>
              <a:t>eg</a:t>
            </a:r>
            <a:r>
              <a:rPr lang="en-US" sz="2800" dirty="0" smtClean="0"/>
              <a:t> racism</a:t>
            </a:r>
          </a:p>
          <a:p>
            <a:pPr marL="0" indent="0">
              <a:buNone/>
            </a:pPr>
            <a:r>
              <a:rPr lang="en-US" sz="2800" b="1" dirty="0" smtClean="0"/>
              <a:t>Politicized</a:t>
            </a:r>
            <a:r>
              <a:rPr lang="en-US" sz="2800" dirty="0" smtClean="0"/>
              <a:t> – a more constant base for actions and how individuals identify themselves</a:t>
            </a:r>
          </a:p>
          <a:p>
            <a:pPr marL="0" indent="0">
              <a:buNone/>
            </a:pPr>
            <a:endParaRPr lang="en-US" dirty="0" smtClean="0"/>
          </a:p>
          <a:p>
            <a:pPr marL="0" indent="0">
              <a:buNone/>
            </a:pPr>
            <a:endParaRPr lang="en-US" dirty="0" smtClean="0"/>
          </a:p>
          <a:p>
            <a:pPr marL="0" indent="0">
              <a:buNone/>
            </a:pPr>
            <a:endParaRPr lang="en-US" dirty="0"/>
          </a:p>
        </p:txBody>
      </p:sp>
      <p:pic>
        <p:nvPicPr>
          <p:cNvPr id="5" name="Picture 4"/>
          <p:cNvPicPr>
            <a:picLocks noChangeAspect="1"/>
          </p:cNvPicPr>
          <p:nvPr/>
        </p:nvPicPr>
        <p:blipFill>
          <a:blip r:embed="rId3"/>
          <a:stretch>
            <a:fillRect/>
          </a:stretch>
        </p:blipFill>
        <p:spPr>
          <a:xfrm>
            <a:off x="640195" y="1688697"/>
            <a:ext cx="2637913" cy="4115893"/>
          </a:xfrm>
          <a:prstGeom prst="rect">
            <a:avLst/>
          </a:prstGeom>
        </p:spPr>
      </p:pic>
    </p:spTree>
    <p:extLst>
      <p:ext uri="{BB962C8B-B14F-4D97-AF65-F5344CB8AC3E}">
        <p14:creationId xmlns:p14="http://schemas.microsoft.com/office/powerpoint/2010/main" val="123293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citizenship in developing political identity?	</a:t>
            </a:r>
            <a:endParaRPr lang="en-US" dirty="0"/>
          </a:p>
        </p:txBody>
      </p:sp>
      <p:sp>
        <p:nvSpPr>
          <p:cNvPr id="3" name="Content Placeholder 2"/>
          <p:cNvSpPr>
            <a:spLocks noGrp="1"/>
          </p:cNvSpPr>
          <p:nvPr>
            <p:ph idx="1"/>
          </p:nvPr>
        </p:nvSpPr>
        <p:spPr/>
        <p:txBody>
          <a:bodyPr/>
          <a:lstStyle/>
          <a:p>
            <a:r>
              <a:rPr lang="en-US" dirty="0" smtClean="0"/>
              <a:t>gives young people a sense that they have a stake in society and democracy</a:t>
            </a:r>
          </a:p>
          <a:p>
            <a:r>
              <a:rPr lang="en-US" b="1" dirty="0" smtClean="0"/>
              <a:t>learning to </a:t>
            </a:r>
            <a:r>
              <a:rPr lang="en-US" dirty="0" smtClean="0"/>
              <a:t>be ‘political’</a:t>
            </a:r>
            <a:r>
              <a:rPr lang="en-US" smtClean="0"/>
              <a:t>, skills </a:t>
            </a:r>
            <a:r>
              <a:rPr lang="en-US" dirty="0" smtClean="0"/>
              <a:t>and experience of being actively involved in democracy</a:t>
            </a:r>
          </a:p>
          <a:p>
            <a:r>
              <a:rPr lang="en-US" b="1" dirty="0" smtClean="0"/>
              <a:t>learning about </a:t>
            </a:r>
            <a:r>
              <a:rPr lang="en-US" dirty="0" err="1" smtClean="0"/>
              <a:t>eg</a:t>
            </a:r>
            <a:r>
              <a:rPr lang="en-US" dirty="0" smtClean="0"/>
              <a:t> the relationship between citizens and the state, how democracy works</a:t>
            </a:r>
            <a:endParaRPr lang="en-US" dirty="0"/>
          </a:p>
          <a:p>
            <a:pPr marL="0" indent="0">
              <a:buNone/>
            </a:pPr>
            <a:r>
              <a:rPr lang="en-US" dirty="0" smtClean="0"/>
              <a:t>= a need to explore, understand, negotiate their identities</a:t>
            </a:r>
            <a:endParaRPr lang="en-US" dirty="0"/>
          </a:p>
        </p:txBody>
      </p:sp>
    </p:spTree>
    <p:extLst>
      <p:ext uri="{BB962C8B-B14F-4D97-AF65-F5344CB8AC3E}">
        <p14:creationId xmlns:p14="http://schemas.microsoft.com/office/powerpoint/2010/main" val="3289872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challenges </a:t>
            </a:r>
            <a:br>
              <a:rPr lang="en-US" dirty="0" smtClean="0"/>
            </a:br>
            <a:r>
              <a:rPr lang="en-US" dirty="0" smtClean="0"/>
              <a:t>		</a:t>
            </a:r>
            <a:endParaRPr lang="en-US" dirty="0"/>
          </a:p>
        </p:txBody>
      </p:sp>
      <p:sp>
        <p:nvSpPr>
          <p:cNvPr id="3" name="Content Placeholder 2"/>
          <p:cNvSpPr>
            <a:spLocks noGrp="1"/>
          </p:cNvSpPr>
          <p:nvPr>
            <p:ph idx="1"/>
          </p:nvPr>
        </p:nvSpPr>
        <p:spPr/>
        <p:txBody>
          <a:bodyPr/>
          <a:lstStyle/>
          <a:p>
            <a:r>
              <a:rPr lang="en-US" sz="2800" dirty="0" smtClean="0"/>
              <a:t>Develop conceptual understanding of identities</a:t>
            </a:r>
          </a:p>
          <a:p>
            <a:r>
              <a:rPr lang="en-US" sz="2800" dirty="0" smtClean="0"/>
              <a:t>Create space for critical </a:t>
            </a:r>
            <a:r>
              <a:rPr lang="en-US" sz="2800" dirty="0"/>
              <a:t>reflection and deeper </a:t>
            </a:r>
            <a:r>
              <a:rPr lang="en-US" sz="2800" dirty="0" smtClean="0"/>
              <a:t>learning</a:t>
            </a:r>
          </a:p>
          <a:p>
            <a:r>
              <a:rPr lang="en-US" sz="2800" dirty="0" smtClean="0"/>
              <a:t>Help young people understand they ‘belong’ to a political community and it is worth being involved in public and democratic life.</a:t>
            </a:r>
          </a:p>
          <a:p>
            <a:endParaRPr lang="en-US" dirty="0" smtClean="0"/>
          </a:p>
        </p:txBody>
      </p:sp>
    </p:spTree>
    <p:extLst>
      <p:ext uri="{BB962C8B-B14F-4D97-AF65-F5344CB8AC3E}">
        <p14:creationId xmlns:p14="http://schemas.microsoft.com/office/powerpoint/2010/main" val="1536645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5295</TotalTime>
  <Words>742</Words>
  <Application>Microsoft Macintosh PowerPoint</Application>
  <PresentationFormat>On-screen Show (4:3)</PresentationFormat>
  <Paragraphs>135</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Citizenship and Identities:  Political Identity</vt:lpstr>
      <vt:lpstr>How can we define identities and political identity? </vt:lpstr>
      <vt:lpstr>Social attitudes survey 2013: political engagement</vt:lpstr>
      <vt:lpstr>Political Identity?</vt:lpstr>
      <vt:lpstr>Role of citizenship in developing political identity? </vt:lpstr>
      <vt:lpstr>Some challenges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 Moorse</dc:creator>
  <cp:lastModifiedBy>Liz Moorse</cp:lastModifiedBy>
  <cp:revision>60</cp:revision>
  <cp:lastPrinted>2013-12-02T14:26:22Z</cp:lastPrinted>
  <dcterms:created xsi:type="dcterms:W3CDTF">2012-11-19T15:53:56Z</dcterms:created>
  <dcterms:modified xsi:type="dcterms:W3CDTF">2013-12-10T17:46:40Z</dcterms:modified>
</cp:coreProperties>
</file>